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62" r:id="rId3"/>
    <p:sldId id="265" r:id="rId4"/>
    <p:sldId id="264" r:id="rId5"/>
    <p:sldId id="266" r:id="rId6"/>
    <p:sldId id="268" r:id="rId7"/>
    <p:sldId id="267" r:id="rId8"/>
    <p:sldId id="269" r:id="rId9"/>
    <p:sldId id="270" r:id="rId10"/>
    <p:sldId id="258" r:id="rId11"/>
    <p:sldId id="263" r:id="rId12"/>
    <p:sldId id="260" r:id="rId13"/>
    <p:sldId id="261" r:id="rId14"/>
    <p:sldId id="273" r:id="rId15"/>
    <p:sldId id="271" r:id="rId16"/>
    <p:sldId id="272" r:id="rId17"/>
    <p:sldId id="274"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B1AC3A-97C8-49AC-B464-FD2F2345EC82}" v="25" dt="2020-05-25T19:01:07.7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4" d="100"/>
          <a:sy n="114" d="100"/>
        </p:scale>
        <p:origin x="24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dirty="0"/>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3243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39613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181083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12655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837968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03510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492013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161297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91194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3233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dirty="0"/>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777407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912079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848623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897150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55944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424107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403840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6/4/2020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007604675"/>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59730" y="684203"/>
            <a:ext cx="10782300" cy="3352800"/>
          </a:xfrm>
        </p:spPr>
        <p:txBody>
          <a:bodyPr/>
          <a:lstStyle/>
          <a:p>
            <a:pPr algn="ctr"/>
            <a:r>
              <a:rPr lang="de-DE" dirty="0">
                <a:solidFill>
                  <a:schemeClr val="bg1">
                    <a:lumMod val="95000"/>
                    <a:lumOff val="5000"/>
                  </a:schemeClr>
                </a:solidFill>
                <a:latin typeface="Century"/>
                <a:cs typeface="Calibri Light"/>
              </a:rPr>
              <a:t>TOLLERANZA E INTOLLERANZA RAZZIALE</a:t>
            </a:r>
            <a:endParaRPr lang="it-IT"/>
          </a:p>
        </p:txBody>
      </p:sp>
    </p:spTree>
    <p:extLst>
      <p:ext uri="{BB962C8B-B14F-4D97-AF65-F5344CB8AC3E}">
        <p14:creationId xmlns:p14="http://schemas.microsoft.com/office/powerpoint/2010/main" val="3962583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D6A67E-C5DB-43CA-9A96-4D41639FB7A3}"/>
              </a:ext>
            </a:extLst>
          </p:cNvPr>
          <p:cNvSpPr>
            <a:spLocks noGrp="1"/>
          </p:cNvSpPr>
          <p:nvPr>
            <p:ph type="title"/>
          </p:nvPr>
        </p:nvSpPr>
        <p:spPr>
          <a:xfrm>
            <a:off x="1891910" y="375408"/>
            <a:ext cx="8534400" cy="1507067"/>
          </a:xfrm>
        </p:spPr>
        <p:txBody>
          <a:bodyPr>
            <a:noAutofit/>
          </a:bodyPr>
          <a:lstStyle/>
          <a:p>
            <a:pPr algn="ctr"/>
            <a:r>
              <a:rPr lang="it-IT" sz="4400" dirty="0">
                <a:solidFill>
                  <a:schemeClr val="bg1">
                    <a:lumMod val="95000"/>
                    <a:lumOff val="5000"/>
                  </a:schemeClr>
                </a:solidFill>
                <a:latin typeface="Century"/>
                <a:cs typeface="Calibri Light" panose="020F0302020204030204"/>
              </a:rPr>
              <a:t>RAZZISMO NEL MONDO </a:t>
            </a:r>
            <a:br>
              <a:rPr lang="it-IT" sz="4400" dirty="0">
                <a:solidFill>
                  <a:schemeClr val="bg1">
                    <a:lumMod val="95000"/>
                    <a:lumOff val="5000"/>
                  </a:schemeClr>
                </a:solidFill>
                <a:latin typeface="Century"/>
                <a:cs typeface="Calibri Light" panose="020F0302020204030204"/>
              </a:rPr>
            </a:br>
            <a:r>
              <a:rPr lang="it-IT" sz="4400" dirty="0">
                <a:solidFill>
                  <a:schemeClr val="bg1">
                    <a:lumMod val="95000"/>
                    <a:lumOff val="5000"/>
                  </a:schemeClr>
                </a:solidFill>
                <a:latin typeface="Century"/>
                <a:cs typeface="Calibri Light" panose="020F0302020204030204"/>
              </a:rPr>
              <a:t>contemporaneo</a:t>
            </a:r>
            <a:endParaRPr lang="it-IT" sz="4400" dirty="0">
              <a:solidFill>
                <a:schemeClr val="bg1">
                  <a:lumMod val="95000"/>
                  <a:lumOff val="5000"/>
                </a:schemeClr>
              </a:solidFill>
              <a:cs typeface="Calibri Light" panose="020F0302020204030204"/>
            </a:endParaRPr>
          </a:p>
        </p:txBody>
      </p:sp>
      <p:pic>
        <p:nvPicPr>
          <p:cNvPr id="4" name="Immagine 4" descr="Immagine che contiene testo, mappa&#10;&#10;Descrizione generata con affidabilità molto elevata">
            <a:extLst>
              <a:ext uri="{FF2B5EF4-FFF2-40B4-BE49-F238E27FC236}">
                <a16:creationId xmlns:a16="http://schemas.microsoft.com/office/drawing/2014/main" id="{4736F100-E7CD-483B-BC7C-75F1BFD45C5A}"/>
              </a:ext>
            </a:extLst>
          </p:cNvPr>
          <p:cNvPicPr>
            <a:picLocks noGrp="1" noChangeAspect="1"/>
          </p:cNvPicPr>
          <p:nvPr>
            <p:ph idx="1"/>
          </p:nvPr>
        </p:nvPicPr>
        <p:blipFill>
          <a:blip r:embed="rId2"/>
          <a:stretch>
            <a:fillRect/>
          </a:stretch>
        </p:blipFill>
        <p:spPr>
          <a:xfrm>
            <a:off x="2589626" y="2195423"/>
            <a:ext cx="7311496" cy="3715379"/>
          </a:xfrm>
          <a:prstGeom prst="rect">
            <a:avLst/>
          </a:prstGeom>
          <a:ln>
            <a:noFill/>
          </a:ln>
          <a:effectLst>
            <a:softEdge rad="112500"/>
          </a:effectLst>
        </p:spPr>
      </p:pic>
    </p:spTree>
    <p:extLst>
      <p:ext uri="{BB962C8B-B14F-4D97-AF65-F5344CB8AC3E}">
        <p14:creationId xmlns:p14="http://schemas.microsoft.com/office/powerpoint/2010/main" val="36534818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765B9A-7A35-4CFC-AC85-AA11FC6F680B}"/>
              </a:ext>
            </a:extLst>
          </p:cNvPr>
          <p:cNvSpPr>
            <a:spLocks noGrp="1"/>
          </p:cNvSpPr>
          <p:nvPr>
            <p:ph type="title"/>
          </p:nvPr>
        </p:nvSpPr>
        <p:spPr>
          <a:xfrm>
            <a:off x="411042" y="332276"/>
            <a:ext cx="8534400" cy="1507067"/>
          </a:xfrm>
        </p:spPr>
        <p:txBody>
          <a:bodyPr>
            <a:normAutofit/>
          </a:bodyPr>
          <a:lstStyle/>
          <a:p>
            <a:r>
              <a:rPr lang="it-IT" sz="4800" dirty="0">
                <a:solidFill>
                  <a:schemeClr val="bg1">
                    <a:lumMod val="95000"/>
                    <a:lumOff val="5000"/>
                  </a:schemeClr>
                </a:solidFill>
                <a:latin typeface="Century"/>
              </a:rPr>
              <a:t>AFRICA</a:t>
            </a:r>
          </a:p>
        </p:txBody>
      </p:sp>
      <p:sp>
        <p:nvSpPr>
          <p:cNvPr id="3" name="Segnaposto contenuto 2">
            <a:extLst>
              <a:ext uri="{FF2B5EF4-FFF2-40B4-BE49-F238E27FC236}">
                <a16:creationId xmlns:a16="http://schemas.microsoft.com/office/drawing/2014/main" id="{5367F5A2-4554-4C23-B2A8-2C5A35E5290F}"/>
              </a:ext>
            </a:extLst>
          </p:cNvPr>
          <p:cNvSpPr>
            <a:spLocks noGrp="1"/>
          </p:cNvSpPr>
          <p:nvPr>
            <p:ph idx="1"/>
          </p:nvPr>
        </p:nvSpPr>
        <p:spPr>
          <a:xfrm>
            <a:off x="411043" y="1922253"/>
            <a:ext cx="6104626" cy="4319757"/>
          </a:xfrm>
        </p:spPr>
        <p:txBody>
          <a:bodyPr vert="horz" lIns="91440" tIns="45720" rIns="91440" bIns="45720" rtlCol="0" anchor="t">
            <a:normAutofit fontScale="92500" lnSpcReduction="10000"/>
          </a:bodyPr>
          <a:lstStyle/>
          <a:p>
            <a:pPr marL="0" indent="0">
              <a:buNone/>
            </a:pPr>
            <a:r>
              <a:rPr lang="it-IT" sz="2800" b="1" dirty="0">
                <a:latin typeface="Century"/>
                <a:ea typeface="+mn-lt"/>
                <a:cs typeface="+mn-lt"/>
              </a:rPr>
              <a:t>APARTHEID</a:t>
            </a:r>
            <a:endParaRPr lang="it-IT" sz="2800" dirty="0">
              <a:latin typeface="Century"/>
              <a:ea typeface="+mn-lt"/>
              <a:cs typeface="+mn-lt"/>
            </a:endParaRPr>
          </a:p>
          <a:p>
            <a:pPr marL="0" indent="0">
              <a:buNone/>
            </a:pPr>
            <a:r>
              <a:rPr lang="it-IT" sz="2600" dirty="0">
                <a:solidFill>
                  <a:schemeClr val="tx1"/>
                </a:solidFill>
                <a:latin typeface="Century"/>
                <a:ea typeface="+mn-lt"/>
                <a:cs typeface="+mn-lt"/>
              </a:rPr>
              <a:t>E' stata una politica di segregazione razziale istituita dal Governo di etnia bianca del </a:t>
            </a:r>
            <a:r>
              <a:rPr lang="it-IT" sz="2600" dirty="0" err="1">
                <a:solidFill>
                  <a:schemeClr val="tx1"/>
                </a:solidFill>
                <a:latin typeface="Century"/>
                <a:ea typeface="+mn-lt"/>
                <a:cs typeface="+mn-lt"/>
              </a:rPr>
              <a:t>SudAfrica</a:t>
            </a:r>
            <a:r>
              <a:rPr lang="it-IT" sz="2600" dirty="0">
                <a:solidFill>
                  <a:schemeClr val="tx1"/>
                </a:solidFill>
                <a:latin typeface="Century"/>
                <a:ea typeface="+mn-lt"/>
                <a:cs typeface="+mn-lt"/>
              </a:rPr>
              <a:t> nel secondo dopoguerra, rimasta in vigore fino al 1991.</a:t>
            </a:r>
          </a:p>
          <a:p>
            <a:pPr marL="0" indent="0">
              <a:buNone/>
            </a:pPr>
            <a:r>
              <a:rPr lang="it-IT" sz="2800" b="1" dirty="0">
                <a:latin typeface="Century"/>
                <a:ea typeface="+mn-lt"/>
                <a:cs typeface="+mn-lt"/>
              </a:rPr>
              <a:t>GENOCIDIO RUANDA E BURUNDI</a:t>
            </a:r>
            <a:endParaRPr lang="it-IT" sz="2800" dirty="0">
              <a:latin typeface="Century"/>
              <a:ea typeface="+mn-lt"/>
              <a:cs typeface="+mn-lt"/>
            </a:endParaRPr>
          </a:p>
          <a:p>
            <a:pPr marL="0" indent="0">
              <a:buNone/>
            </a:pPr>
            <a:r>
              <a:rPr lang="it-IT" sz="2600" dirty="0">
                <a:solidFill>
                  <a:schemeClr val="tx1"/>
                </a:solidFill>
                <a:latin typeface="Century"/>
                <a:ea typeface="+mn-lt"/>
                <a:cs typeface="+mn-lt"/>
              </a:rPr>
              <a:t>In Ruanda e Burundi l'odio tra l' etnia degli hutu e quella dei Tutsi sfociò in un sanguinoso genocidio le cui vittime furono in massima parte di etnia Tutsi.</a:t>
            </a:r>
            <a:endParaRPr lang="it-IT" sz="2600" dirty="0">
              <a:solidFill>
                <a:schemeClr val="tx1"/>
              </a:solidFill>
            </a:endParaRPr>
          </a:p>
        </p:txBody>
      </p:sp>
      <p:pic>
        <p:nvPicPr>
          <p:cNvPr id="5" name="Immagine 5" descr="Immagine che contiene esterni, erba, mandria, lotto&#10;&#10;Descrizione generata con affidabilità molto elevata">
            <a:extLst>
              <a:ext uri="{FF2B5EF4-FFF2-40B4-BE49-F238E27FC236}">
                <a16:creationId xmlns:a16="http://schemas.microsoft.com/office/drawing/2014/main" id="{565C07A3-E699-4CE7-91D7-126FEE15F8BA}"/>
              </a:ext>
            </a:extLst>
          </p:cNvPr>
          <p:cNvPicPr>
            <a:picLocks noChangeAspect="1"/>
          </p:cNvPicPr>
          <p:nvPr/>
        </p:nvPicPr>
        <p:blipFill>
          <a:blip r:embed="rId2"/>
          <a:stretch>
            <a:fillRect/>
          </a:stretch>
        </p:blipFill>
        <p:spPr>
          <a:xfrm rot="660000">
            <a:off x="8005701" y="3429657"/>
            <a:ext cx="3792746" cy="22147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Immagine 4" descr="Immagine che contiene esterni, segnale, acqua, spiaggia&#10;&#10;Descrizione generata con affidabilità molto elevata">
            <a:extLst>
              <a:ext uri="{FF2B5EF4-FFF2-40B4-BE49-F238E27FC236}">
                <a16:creationId xmlns:a16="http://schemas.microsoft.com/office/drawing/2014/main" id="{8B5665CA-2C9D-410D-A4CC-9DC0C5230CA7}"/>
              </a:ext>
            </a:extLst>
          </p:cNvPr>
          <p:cNvPicPr>
            <a:picLocks noChangeAspect="1"/>
          </p:cNvPicPr>
          <p:nvPr/>
        </p:nvPicPr>
        <p:blipFill>
          <a:blip r:embed="rId3"/>
          <a:stretch>
            <a:fillRect/>
          </a:stretch>
        </p:blipFill>
        <p:spPr>
          <a:xfrm>
            <a:off x="6507194" y="1232967"/>
            <a:ext cx="3692104" cy="22785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165499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717406-F1DC-4C07-B077-169A8C03DE42}"/>
              </a:ext>
            </a:extLst>
          </p:cNvPr>
          <p:cNvSpPr>
            <a:spLocks noGrp="1"/>
          </p:cNvSpPr>
          <p:nvPr>
            <p:ph type="title"/>
          </p:nvPr>
        </p:nvSpPr>
        <p:spPr>
          <a:xfrm>
            <a:off x="727344" y="490427"/>
            <a:ext cx="8534400" cy="1507067"/>
          </a:xfrm>
        </p:spPr>
        <p:txBody>
          <a:bodyPr>
            <a:normAutofit/>
          </a:bodyPr>
          <a:lstStyle/>
          <a:p>
            <a:r>
              <a:rPr lang="it-IT" sz="4800" dirty="0">
                <a:solidFill>
                  <a:schemeClr val="bg1"/>
                </a:solidFill>
                <a:latin typeface="Century"/>
              </a:rPr>
              <a:t>AMERICA</a:t>
            </a:r>
            <a:endParaRPr lang="it-IT" sz="4800">
              <a:solidFill>
                <a:schemeClr val="bg1"/>
              </a:solidFill>
            </a:endParaRPr>
          </a:p>
        </p:txBody>
      </p:sp>
      <p:sp>
        <p:nvSpPr>
          <p:cNvPr id="3" name="Segnaposto contenuto 2">
            <a:extLst>
              <a:ext uri="{FF2B5EF4-FFF2-40B4-BE49-F238E27FC236}">
                <a16:creationId xmlns:a16="http://schemas.microsoft.com/office/drawing/2014/main" id="{7120BB13-81F3-4C83-A568-BC59A46DFBB8}"/>
              </a:ext>
            </a:extLst>
          </p:cNvPr>
          <p:cNvSpPr>
            <a:spLocks noGrp="1"/>
          </p:cNvSpPr>
          <p:nvPr>
            <p:ph idx="1"/>
          </p:nvPr>
        </p:nvSpPr>
        <p:spPr>
          <a:xfrm>
            <a:off x="684212" y="1821611"/>
            <a:ext cx="5026324" cy="4003455"/>
          </a:xfrm>
        </p:spPr>
        <p:txBody>
          <a:bodyPr vert="horz" lIns="0" tIns="45720" rIns="0" bIns="45720" rtlCol="0" anchor="t">
            <a:normAutofit fontScale="92500" lnSpcReduction="10000"/>
          </a:bodyPr>
          <a:lstStyle/>
          <a:p>
            <a:pPr marL="0" indent="0">
              <a:buNone/>
            </a:pPr>
            <a:r>
              <a:rPr lang="it-IT" sz="3200" b="1" dirty="0">
                <a:cs typeface="Calibri"/>
              </a:rPr>
              <a:t>I</a:t>
            </a:r>
            <a:r>
              <a:rPr lang="it-IT" sz="2600" b="1" dirty="0">
                <a:cs typeface="Calibri"/>
              </a:rPr>
              <a:t>NDIANI D'AMERICA</a:t>
            </a:r>
            <a:endParaRPr lang="it-IT" sz="2600" b="1" dirty="0">
              <a:solidFill>
                <a:srgbClr val="FFFFFF"/>
              </a:solidFill>
              <a:cs typeface="Calibri"/>
            </a:endParaRPr>
          </a:p>
          <a:p>
            <a:pPr marL="0" indent="0">
              <a:buNone/>
            </a:pPr>
            <a:r>
              <a:rPr lang="it-IT" sz="2400" dirty="0">
                <a:solidFill>
                  <a:schemeClr val="tx1"/>
                </a:solidFill>
                <a:latin typeface="Century"/>
                <a:cs typeface="Calibri"/>
              </a:rPr>
              <a:t>La conquista del continente Americano da parte dei colonizzatori europei causò la morte di milioni di nativi americani. Molti di essi morirono per guerre di conquista, cambio delle abitudini di vita e malattie trasmesse, mentre altri furono oggetto di deliberato sterminio perché considerati biologicamente inferiori e culturalmente barbari.</a:t>
            </a:r>
            <a:endParaRPr lang="it-IT" sz="2600" b="1" dirty="0">
              <a:solidFill>
                <a:schemeClr val="tx1"/>
              </a:solidFill>
              <a:latin typeface="Century Gothic"/>
              <a:cs typeface="Calibri"/>
            </a:endParaRPr>
          </a:p>
          <a:p>
            <a:pPr marL="0" indent="0">
              <a:buNone/>
            </a:pPr>
            <a:endParaRPr lang="it-IT" sz="2800" b="1" dirty="0">
              <a:solidFill>
                <a:srgbClr val="0F496F"/>
              </a:solidFill>
              <a:latin typeface="Century Gothic"/>
              <a:cs typeface="Calibri"/>
            </a:endParaRPr>
          </a:p>
        </p:txBody>
      </p:sp>
      <p:pic>
        <p:nvPicPr>
          <p:cNvPr id="4" name="Immagine 4" descr="Immagine che contiene esterni, cavallo, cavalcando, cane&#10;&#10;Descrizione generata con affidabilità molto elevata">
            <a:extLst>
              <a:ext uri="{FF2B5EF4-FFF2-40B4-BE49-F238E27FC236}">
                <a16:creationId xmlns:a16="http://schemas.microsoft.com/office/drawing/2014/main" id="{C2953E6B-1F00-4626-81F6-E89F478D64A2}"/>
              </a:ext>
            </a:extLst>
          </p:cNvPr>
          <p:cNvPicPr>
            <a:picLocks noChangeAspect="1"/>
          </p:cNvPicPr>
          <p:nvPr/>
        </p:nvPicPr>
        <p:blipFill>
          <a:blip r:embed="rId2"/>
          <a:stretch>
            <a:fillRect/>
          </a:stretch>
        </p:blipFill>
        <p:spPr>
          <a:xfrm>
            <a:off x="5975230" y="4012340"/>
            <a:ext cx="4813538" cy="261456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Immagine 5" descr="Immagine che contiene esterni, erba, gruppo, mandria&#10;&#10;Descrizione generata con affidabilità molto elevata">
            <a:extLst>
              <a:ext uri="{FF2B5EF4-FFF2-40B4-BE49-F238E27FC236}">
                <a16:creationId xmlns:a16="http://schemas.microsoft.com/office/drawing/2014/main" id="{D3BD10FD-7D1F-4497-B754-3C15B6FBA3C2}"/>
              </a:ext>
            </a:extLst>
          </p:cNvPr>
          <p:cNvPicPr>
            <a:picLocks noChangeAspect="1"/>
          </p:cNvPicPr>
          <p:nvPr/>
        </p:nvPicPr>
        <p:blipFill>
          <a:blip r:embed="rId3"/>
          <a:stretch>
            <a:fillRect/>
          </a:stretch>
        </p:blipFill>
        <p:spPr>
          <a:xfrm>
            <a:off x="7139796" y="921244"/>
            <a:ext cx="4554746" cy="25569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395697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033B76-50E7-4B53-8289-46C1761B6C02}"/>
              </a:ext>
            </a:extLst>
          </p:cNvPr>
          <p:cNvSpPr>
            <a:spLocks noGrp="1"/>
          </p:cNvSpPr>
          <p:nvPr>
            <p:ph type="title"/>
          </p:nvPr>
        </p:nvSpPr>
        <p:spPr>
          <a:xfrm>
            <a:off x="468551" y="332275"/>
            <a:ext cx="8534400" cy="1507067"/>
          </a:xfrm>
        </p:spPr>
        <p:txBody>
          <a:bodyPr>
            <a:normAutofit/>
          </a:bodyPr>
          <a:lstStyle/>
          <a:p>
            <a:r>
              <a:rPr lang="it-IT" sz="4800" dirty="0">
                <a:solidFill>
                  <a:schemeClr val="bg1"/>
                </a:solidFill>
                <a:latin typeface="Century"/>
                <a:cs typeface="Calibri Light"/>
              </a:rPr>
              <a:t>GERMANIA</a:t>
            </a:r>
          </a:p>
        </p:txBody>
      </p:sp>
      <p:sp>
        <p:nvSpPr>
          <p:cNvPr id="3" name="Segnaposto contenuto 2">
            <a:extLst>
              <a:ext uri="{FF2B5EF4-FFF2-40B4-BE49-F238E27FC236}">
                <a16:creationId xmlns:a16="http://schemas.microsoft.com/office/drawing/2014/main" id="{C369EF40-7C95-4C53-9E22-F71E44A240F5}"/>
              </a:ext>
            </a:extLst>
          </p:cNvPr>
          <p:cNvSpPr>
            <a:spLocks noGrp="1"/>
          </p:cNvSpPr>
          <p:nvPr>
            <p:ph idx="1"/>
          </p:nvPr>
        </p:nvSpPr>
        <p:spPr>
          <a:xfrm>
            <a:off x="205883" y="2248299"/>
            <a:ext cx="7384213" cy="4181510"/>
          </a:xfrm>
        </p:spPr>
        <p:txBody>
          <a:bodyPr vert="horz" lIns="0" tIns="45720" rIns="0" bIns="45720" rtlCol="0" anchor="t">
            <a:normAutofit fontScale="77500" lnSpcReduction="20000"/>
          </a:bodyPr>
          <a:lstStyle/>
          <a:p>
            <a:pPr marL="0" indent="0">
              <a:buNone/>
            </a:pPr>
            <a:r>
              <a:rPr lang="it-IT" sz="3200" b="1" dirty="0">
                <a:cs typeface="Calibri"/>
              </a:rPr>
              <a:t>ROM</a:t>
            </a:r>
            <a:endParaRPr lang="it-IT" dirty="0">
              <a:cs typeface="Calibri" panose="020F0502020204030204"/>
            </a:endParaRPr>
          </a:p>
          <a:p>
            <a:pPr marL="0" indent="0">
              <a:buNone/>
            </a:pPr>
            <a:r>
              <a:rPr lang="it-IT" sz="2800" dirty="0">
                <a:solidFill>
                  <a:schemeClr val="tx1"/>
                </a:solidFill>
                <a:latin typeface="Century"/>
                <a:cs typeface="Calibri"/>
              </a:rPr>
              <a:t>Gruppo etnico distribuito principalmente in Europa. Da sempre trattati con diffidenza, sono stati oggetto di discriminazione lungo la storia che li accompagna fino ad oggi. Dopo essere stati espulsi da tutti i paesi Europei, sono stati vittime delle persecuzioni naziste.</a:t>
            </a:r>
          </a:p>
          <a:p>
            <a:pPr marL="0" indent="0">
              <a:buNone/>
            </a:pPr>
            <a:endParaRPr lang="it-IT" sz="2800" dirty="0">
              <a:solidFill>
                <a:schemeClr val="tx1"/>
              </a:solidFill>
              <a:latin typeface="Century"/>
              <a:cs typeface="Calibri"/>
            </a:endParaRPr>
          </a:p>
          <a:p>
            <a:pPr marL="0" indent="0">
              <a:buNone/>
            </a:pPr>
            <a:r>
              <a:rPr lang="it-IT" sz="3200" b="1" dirty="0">
                <a:cs typeface="Calibri"/>
              </a:rPr>
              <a:t>EBREI</a:t>
            </a:r>
            <a:endParaRPr lang="it-IT" sz="2800" dirty="0">
              <a:solidFill>
                <a:srgbClr val="FFFFFF"/>
              </a:solidFill>
              <a:latin typeface="Century"/>
              <a:cs typeface="Calibri"/>
            </a:endParaRPr>
          </a:p>
          <a:p>
            <a:pPr marL="0" indent="0">
              <a:buNone/>
            </a:pPr>
            <a:r>
              <a:rPr lang="it-IT" sz="2800" dirty="0">
                <a:solidFill>
                  <a:schemeClr val="tx1"/>
                </a:solidFill>
                <a:latin typeface="Century"/>
                <a:cs typeface="Calibri"/>
              </a:rPr>
              <a:t>Nella Germania nazista tra il 1942 e il 1945, furono uccisi  6 milioni di Ebrei perché considerati di "razza inferiore". </a:t>
            </a:r>
            <a:endParaRPr lang="it-IT" sz="2800" b="1" dirty="0">
              <a:solidFill>
                <a:schemeClr val="tx1"/>
              </a:solidFill>
              <a:latin typeface="Century"/>
              <a:cs typeface="Calibri"/>
            </a:endParaRPr>
          </a:p>
          <a:p>
            <a:endParaRPr lang="it-IT" sz="3200" b="1" dirty="0">
              <a:cs typeface="Calibri"/>
            </a:endParaRPr>
          </a:p>
          <a:p>
            <a:pPr marL="0" indent="0">
              <a:buNone/>
            </a:pPr>
            <a:endParaRPr lang="it-IT" sz="3200" b="1" dirty="0">
              <a:cs typeface="Calibri"/>
            </a:endParaRPr>
          </a:p>
        </p:txBody>
      </p:sp>
      <p:pic>
        <p:nvPicPr>
          <p:cNvPr id="4" name="Immagine 4" descr="Immagine che contiene persona, fotografia, nero, gruppo&#10;&#10;Descrizione generata con affidabilità molto elevata">
            <a:extLst>
              <a:ext uri="{FF2B5EF4-FFF2-40B4-BE49-F238E27FC236}">
                <a16:creationId xmlns:a16="http://schemas.microsoft.com/office/drawing/2014/main" id="{C405A3E0-CFE7-4EBF-9BD5-263182B394BE}"/>
              </a:ext>
            </a:extLst>
          </p:cNvPr>
          <p:cNvPicPr>
            <a:picLocks noChangeAspect="1"/>
          </p:cNvPicPr>
          <p:nvPr/>
        </p:nvPicPr>
        <p:blipFill>
          <a:blip r:embed="rId2"/>
          <a:stretch>
            <a:fillRect/>
          </a:stretch>
        </p:blipFill>
        <p:spPr>
          <a:xfrm>
            <a:off x="8173799" y="1762484"/>
            <a:ext cx="3421272" cy="1924050"/>
          </a:xfrm>
          <a:prstGeom prst="rect">
            <a:avLst/>
          </a:prstGeom>
          <a:ln>
            <a:noFill/>
          </a:ln>
          <a:effectLst>
            <a:outerShdw blurRad="292100" dist="139700" dir="2700000" algn="tl" rotWithShape="0">
              <a:srgbClr val="333333">
                <a:alpha val="65000"/>
              </a:srgbClr>
            </a:outerShdw>
          </a:effectLst>
        </p:spPr>
      </p:pic>
      <p:pic>
        <p:nvPicPr>
          <p:cNvPr id="5" name="Immagine 5" descr="Immagine che contiene rettile, animale, fotografia, inpiedi&#10;&#10;Descrizione generata con affidabilità molto elevata">
            <a:extLst>
              <a:ext uri="{FF2B5EF4-FFF2-40B4-BE49-F238E27FC236}">
                <a16:creationId xmlns:a16="http://schemas.microsoft.com/office/drawing/2014/main" id="{B752E2B2-BE4E-457E-86DD-A255123814C6}"/>
              </a:ext>
            </a:extLst>
          </p:cNvPr>
          <p:cNvPicPr>
            <a:picLocks noChangeAspect="1"/>
          </p:cNvPicPr>
          <p:nvPr/>
        </p:nvPicPr>
        <p:blipFill>
          <a:blip r:embed="rId3"/>
          <a:stretch>
            <a:fillRect/>
          </a:stretch>
        </p:blipFill>
        <p:spPr>
          <a:xfrm>
            <a:off x="6018363" y="432211"/>
            <a:ext cx="3246406" cy="19104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209448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6F6ACF-DFC2-4EB3-901D-6E5B2132A42E}"/>
              </a:ext>
            </a:extLst>
          </p:cNvPr>
          <p:cNvSpPr>
            <a:spLocks noGrp="1"/>
          </p:cNvSpPr>
          <p:nvPr>
            <p:ph type="title"/>
          </p:nvPr>
        </p:nvSpPr>
        <p:spPr>
          <a:xfrm>
            <a:off x="13024" y="-161661"/>
            <a:ext cx="11914313" cy="1507067"/>
          </a:xfrm>
        </p:spPr>
        <p:txBody>
          <a:bodyPr/>
          <a:lstStyle/>
          <a:p>
            <a:pPr algn="ctr"/>
            <a:r>
              <a:rPr lang="it-IT" sz="4400" dirty="0">
                <a:solidFill>
                  <a:schemeClr val="bg1"/>
                </a:solidFill>
                <a:latin typeface="Century"/>
              </a:rPr>
              <a:t>Gli ebrei: origine dell’ antisemitismo </a:t>
            </a:r>
            <a:endParaRPr lang="it-IT" dirty="0">
              <a:solidFill>
                <a:schemeClr val="bg1"/>
              </a:solidFill>
            </a:endParaRPr>
          </a:p>
        </p:txBody>
      </p:sp>
      <p:pic>
        <p:nvPicPr>
          <p:cNvPr id="4" name="Immagine 4" descr="Immagine che contiene testo, mappa&#10;&#10;Descrizione generata con affidabilità molto elevata">
            <a:extLst>
              <a:ext uri="{FF2B5EF4-FFF2-40B4-BE49-F238E27FC236}">
                <a16:creationId xmlns:a16="http://schemas.microsoft.com/office/drawing/2014/main" id="{293E5C65-1A8B-4986-9A54-7049ED7421CF}"/>
              </a:ext>
            </a:extLst>
          </p:cNvPr>
          <p:cNvPicPr>
            <a:picLocks noChangeAspect="1"/>
          </p:cNvPicPr>
          <p:nvPr/>
        </p:nvPicPr>
        <p:blipFill>
          <a:blip r:embed="rId2"/>
          <a:stretch>
            <a:fillRect/>
          </a:stretch>
        </p:blipFill>
        <p:spPr>
          <a:xfrm>
            <a:off x="8091459" y="2181201"/>
            <a:ext cx="3835878" cy="2707394"/>
          </a:xfrm>
          <a:prstGeom prst="rect">
            <a:avLst/>
          </a:prstGeom>
          <a:ln>
            <a:noFill/>
          </a:ln>
          <a:effectLst>
            <a:outerShdw blurRad="292100" dist="139700" dir="2700000" algn="tl" rotWithShape="0">
              <a:srgbClr val="333333">
                <a:alpha val="65000"/>
              </a:srgbClr>
            </a:outerShdw>
          </a:effectLst>
        </p:spPr>
      </p:pic>
      <p:sp>
        <p:nvSpPr>
          <p:cNvPr id="7" name="AutoShape 2">
            <a:extLst>
              <a:ext uri="{FF2B5EF4-FFF2-40B4-BE49-F238E27FC236}">
                <a16:creationId xmlns:a16="http://schemas.microsoft.com/office/drawing/2014/main" id="{F62E0169-E409-425B-97B6-02968013FED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CasellaDiTesto 11">
            <a:extLst>
              <a:ext uri="{FF2B5EF4-FFF2-40B4-BE49-F238E27FC236}">
                <a16:creationId xmlns:a16="http://schemas.microsoft.com/office/drawing/2014/main" id="{B1AC856D-355F-40B8-832F-AE2176F7AA4F}"/>
              </a:ext>
            </a:extLst>
          </p:cNvPr>
          <p:cNvSpPr txBox="1"/>
          <p:nvPr/>
        </p:nvSpPr>
        <p:spPr>
          <a:xfrm>
            <a:off x="2152357" y="6330462"/>
            <a:ext cx="184731" cy="369332"/>
          </a:xfrm>
          <a:prstGeom prst="rect">
            <a:avLst/>
          </a:prstGeom>
          <a:noFill/>
        </p:spPr>
        <p:txBody>
          <a:bodyPr wrap="none" rtlCol="0">
            <a:spAutoFit/>
          </a:bodyPr>
          <a:lstStyle/>
          <a:p>
            <a:endParaRPr lang="it-IT" dirty="0"/>
          </a:p>
        </p:txBody>
      </p:sp>
      <p:sp>
        <p:nvSpPr>
          <p:cNvPr id="14" name="CasellaDiTesto 13">
            <a:extLst>
              <a:ext uri="{FF2B5EF4-FFF2-40B4-BE49-F238E27FC236}">
                <a16:creationId xmlns:a16="http://schemas.microsoft.com/office/drawing/2014/main" id="{0540F100-9EA4-4018-B675-625B3CC92AD3}"/>
              </a:ext>
            </a:extLst>
          </p:cNvPr>
          <p:cNvSpPr txBox="1"/>
          <p:nvPr/>
        </p:nvSpPr>
        <p:spPr>
          <a:xfrm>
            <a:off x="264662" y="4996557"/>
            <a:ext cx="7925272" cy="1938992"/>
          </a:xfrm>
          <a:prstGeom prst="rect">
            <a:avLst/>
          </a:prstGeom>
          <a:noFill/>
        </p:spPr>
        <p:txBody>
          <a:bodyPr wrap="square" rtlCol="0">
            <a:spAutoFit/>
          </a:bodyPr>
          <a:lstStyle/>
          <a:p>
            <a:r>
              <a:rPr lang="it-IT" sz="2000" dirty="0">
                <a:latin typeface="Century" panose="02040604050505020304" pitchFamily="18" charset="0"/>
              </a:rPr>
              <a:t>Dopo la distruzione del tempio di Gerusalemme nel 70 D.C. gli Ebrei si sono dispersi in tutto il mondo  e per molti secoli sono stati oggetto di discriminazioni  da parte di tutte le nazioni ospitanti. Queste ostilità  più tardi sono sfociate  in un vero e proprio antisemitismo che ha raggiunto l’ apice durante il regime Nazista.</a:t>
            </a:r>
          </a:p>
        </p:txBody>
      </p:sp>
      <p:sp>
        <p:nvSpPr>
          <p:cNvPr id="15" name="Segnaposto contenuto 14">
            <a:extLst>
              <a:ext uri="{FF2B5EF4-FFF2-40B4-BE49-F238E27FC236}">
                <a16:creationId xmlns:a16="http://schemas.microsoft.com/office/drawing/2014/main" id="{0AE24B80-0F1A-4897-9C93-03A3C8B8052A}"/>
              </a:ext>
            </a:extLst>
          </p:cNvPr>
          <p:cNvSpPr>
            <a:spLocks noGrp="1"/>
          </p:cNvSpPr>
          <p:nvPr>
            <p:ph idx="1"/>
          </p:nvPr>
        </p:nvSpPr>
        <p:spPr>
          <a:xfrm>
            <a:off x="684212" y="785458"/>
            <a:ext cx="8534400" cy="3615267"/>
          </a:xfrm>
        </p:spPr>
        <p:txBody>
          <a:bodyPr/>
          <a:lstStyle/>
          <a:p>
            <a:endParaRPr lang="it-IT" dirty="0"/>
          </a:p>
        </p:txBody>
      </p:sp>
      <p:pic>
        <p:nvPicPr>
          <p:cNvPr id="16" name="Immagine 15">
            <a:extLst>
              <a:ext uri="{FF2B5EF4-FFF2-40B4-BE49-F238E27FC236}">
                <a16:creationId xmlns:a16="http://schemas.microsoft.com/office/drawing/2014/main" id="{FC93C990-0814-491B-83F5-0D3D04D80EA8}"/>
              </a:ext>
            </a:extLst>
          </p:cNvPr>
          <p:cNvPicPr>
            <a:picLocks noChangeAspect="1"/>
          </p:cNvPicPr>
          <p:nvPr/>
        </p:nvPicPr>
        <p:blipFill>
          <a:blip r:embed="rId3"/>
          <a:stretch>
            <a:fillRect/>
          </a:stretch>
        </p:blipFill>
        <p:spPr>
          <a:xfrm>
            <a:off x="800356" y="1462936"/>
            <a:ext cx="6600372" cy="3425659"/>
          </a:xfrm>
          <a:prstGeom prst="rect">
            <a:avLst/>
          </a:prstGeom>
        </p:spPr>
      </p:pic>
    </p:spTree>
    <p:extLst>
      <p:ext uri="{BB962C8B-B14F-4D97-AF65-F5344CB8AC3E}">
        <p14:creationId xmlns:p14="http://schemas.microsoft.com/office/powerpoint/2010/main" val="26330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4159F8-C32F-461B-A154-EEB1C2F46660}"/>
              </a:ext>
            </a:extLst>
          </p:cNvPr>
          <p:cNvSpPr>
            <a:spLocks noGrp="1"/>
          </p:cNvSpPr>
          <p:nvPr>
            <p:ph type="title"/>
          </p:nvPr>
        </p:nvSpPr>
        <p:spPr>
          <a:xfrm>
            <a:off x="1446212" y="490426"/>
            <a:ext cx="8534400" cy="1507067"/>
          </a:xfrm>
        </p:spPr>
        <p:txBody>
          <a:bodyPr>
            <a:normAutofit fontScale="90000"/>
          </a:bodyPr>
          <a:lstStyle/>
          <a:p>
            <a:pPr algn="ctr"/>
            <a:r>
              <a:rPr lang="it-IT" sz="4400" dirty="0">
                <a:solidFill>
                  <a:schemeClr val="bg1"/>
                </a:solidFill>
                <a:latin typeface="Century"/>
              </a:rPr>
              <a:t>THE LORD MAYOR OF LONDON AND MULTICULTURALISM OF ENGLAND </a:t>
            </a:r>
            <a:endParaRPr lang="it-IT" dirty="0">
              <a:solidFill>
                <a:schemeClr val="bg1"/>
              </a:solidFill>
            </a:endParaRPr>
          </a:p>
        </p:txBody>
      </p:sp>
      <p:sp>
        <p:nvSpPr>
          <p:cNvPr id="3" name="Segnaposto contenuto 2">
            <a:extLst>
              <a:ext uri="{FF2B5EF4-FFF2-40B4-BE49-F238E27FC236}">
                <a16:creationId xmlns:a16="http://schemas.microsoft.com/office/drawing/2014/main" id="{31ECB0E6-8B86-43E5-B076-A486E7CBB1B4}"/>
              </a:ext>
            </a:extLst>
          </p:cNvPr>
          <p:cNvSpPr>
            <a:spLocks noGrp="1"/>
          </p:cNvSpPr>
          <p:nvPr>
            <p:ph idx="1"/>
          </p:nvPr>
        </p:nvSpPr>
        <p:spPr>
          <a:xfrm>
            <a:off x="1216174" y="2899913"/>
            <a:ext cx="5773948" cy="3615267"/>
          </a:xfrm>
        </p:spPr>
        <p:txBody>
          <a:bodyPr vert="horz" lIns="91440" tIns="45720" rIns="91440" bIns="45720" rtlCol="0" anchor="t">
            <a:normAutofit/>
          </a:bodyPr>
          <a:lstStyle/>
          <a:p>
            <a:pPr algn="just">
              <a:buNone/>
            </a:pPr>
            <a:r>
              <a:rPr lang="it-IT" sz="2400" dirty="0">
                <a:solidFill>
                  <a:schemeClr val="tx1"/>
                </a:solidFill>
                <a:latin typeface="Century"/>
              </a:rPr>
              <a:t> </a:t>
            </a:r>
            <a:r>
              <a:rPr lang="it-IT" sz="2400" dirty="0" err="1">
                <a:solidFill>
                  <a:schemeClr val="tx1"/>
                </a:solidFill>
                <a:latin typeface="Century"/>
              </a:rPr>
              <a:t>We</a:t>
            </a:r>
            <a:r>
              <a:rPr lang="it-IT" sz="2400" dirty="0">
                <a:solidFill>
                  <a:schemeClr val="tx1"/>
                </a:solidFill>
                <a:latin typeface="Century"/>
              </a:rPr>
              <a:t> can </a:t>
            </a:r>
            <a:r>
              <a:rPr lang="it-IT" sz="2400" dirty="0" err="1">
                <a:solidFill>
                  <a:schemeClr val="tx1"/>
                </a:solidFill>
                <a:latin typeface="Century"/>
              </a:rPr>
              <a:t>say</a:t>
            </a:r>
            <a:r>
              <a:rPr lang="it-IT" sz="2400" dirty="0">
                <a:solidFill>
                  <a:schemeClr val="tx1"/>
                </a:solidFill>
                <a:latin typeface="Century"/>
              </a:rPr>
              <a:t> </a:t>
            </a:r>
            <a:r>
              <a:rPr lang="it-IT" sz="2400" dirty="0" err="1">
                <a:solidFill>
                  <a:schemeClr val="tx1"/>
                </a:solidFill>
                <a:latin typeface="Century"/>
              </a:rPr>
              <a:t>that</a:t>
            </a:r>
            <a:r>
              <a:rPr lang="it-IT" sz="2400" dirty="0">
                <a:solidFill>
                  <a:schemeClr val="tx1"/>
                </a:solidFill>
                <a:latin typeface="Century"/>
              </a:rPr>
              <a:t> </a:t>
            </a:r>
            <a:r>
              <a:rPr lang="it-IT" sz="2400" dirty="0" err="1">
                <a:solidFill>
                  <a:schemeClr val="tx1"/>
                </a:solidFill>
                <a:latin typeface="Century"/>
              </a:rPr>
              <a:t>England</a:t>
            </a:r>
            <a:r>
              <a:rPr lang="it-IT" sz="2400" dirty="0">
                <a:solidFill>
                  <a:schemeClr val="tx1"/>
                </a:solidFill>
                <a:latin typeface="Century"/>
              </a:rPr>
              <a:t> </a:t>
            </a:r>
            <a:r>
              <a:rPr lang="it-IT" sz="2400" dirty="0" err="1">
                <a:solidFill>
                  <a:schemeClr val="tx1"/>
                </a:solidFill>
                <a:latin typeface="Century"/>
              </a:rPr>
              <a:t>is</a:t>
            </a:r>
            <a:r>
              <a:rPr lang="it-IT" sz="2400" dirty="0">
                <a:solidFill>
                  <a:schemeClr val="tx1"/>
                </a:solidFill>
                <a:latin typeface="Century"/>
              </a:rPr>
              <a:t> a </a:t>
            </a:r>
            <a:r>
              <a:rPr lang="it-IT" sz="2400" dirty="0" err="1">
                <a:solidFill>
                  <a:schemeClr val="tx1"/>
                </a:solidFill>
                <a:latin typeface="Century"/>
              </a:rPr>
              <a:t>multicultural</a:t>
            </a:r>
            <a:r>
              <a:rPr lang="it-IT" sz="2400" dirty="0">
                <a:solidFill>
                  <a:schemeClr val="tx1"/>
                </a:solidFill>
                <a:latin typeface="Century"/>
              </a:rPr>
              <a:t> country. </a:t>
            </a:r>
            <a:r>
              <a:rPr lang="it-IT" sz="2400" dirty="0" err="1">
                <a:solidFill>
                  <a:schemeClr val="tx1"/>
                </a:solidFill>
                <a:latin typeface="Century"/>
              </a:rPr>
              <a:t>Diversity</a:t>
            </a:r>
            <a:r>
              <a:rPr lang="it-IT" sz="2400" dirty="0">
                <a:solidFill>
                  <a:schemeClr val="tx1"/>
                </a:solidFill>
                <a:latin typeface="Century"/>
              </a:rPr>
              <a:t> and </a:t>
            </a:r>
            <a:r>
              <a:rPr lang="it-IT" sz="2400" dirty="0" err="1">
                <a:solidFill>
                  <a:schemeClr val="tx1"/>
                </a:solidFill>
                <a:latin typeface="Century"/>
              </a:rPr>
              <a:t>tolerance</a:t>
            </a:r>
            <a:r>
              <a:rPr lang="it-IT" sz="2400" dirty="0">
                <a:solidFill>
                  <a:schemeClr val="tx1"/>
                </a:solidFill>
                <a:latin typeface="Century"/>
              </a:rPr>
              <a:t> are words </a:t>
            </a:r>
            <a:r>
              <a:rPr lang="it-IT" sz="2400" dirty="0" err="1">
                <a:solidFill>
                  <a:schemeClr val="tx1"/>
                </a:solidFill>
                <a:latin typeface="Century"/>
              </a:rPr>
              <a:t>that</a:t>
            </a:r>
            <a:r>
              <a:rPr lang="it-IT" sz="2400" dirty="0">
                <a:solidFill>
                  <a:schemeClr val="tx1"/>
                </a:solidFill>
                <a:latin typeface="Century"/>
              </a:rPr>
              <a:t> </a:t>
            </a:r>
            <a:r>
              <a:rPr lang="it-IT" sz="2400" dirty="0" err="1">
                <a:solidFill>
                  <a:schemeClr val="tx1"/>
                </a:solidFill>
                <a:latin typeface="Century"/>
              </a:rPr>
              <a:t>we</a:t>
            </a:r>
            <a:r>
              <a:rPr lang="it-IT" sz="2400" dirty="0">
                <a:solidFill>
                  <a:schemeClr val="tx1"/>
                </a:solidFill>
                <a:latin typeface="Century"/>
              </a:rPr>
              <a:t> can </a:t>
            </a:r>
            <a:r>
              <a:rPr lang="it-IT" sz="2400" dirty="0" err="1">
                <a:solidFill>
                  <a:schemeClr val="tx1"/>
                </a:solidFill>
                <a:latin typeface="Century"/>
              </a:rPr>
              <a:t>used</a:t>
            </a:r>
            <a:r>
              <a:rPr lang="it-IT" sz="2400" dirty="0">
                <a:solidFill>
                  <a:schemeClr val="tx1"/>
                </a:solidFill>
                <a:latin typeface="Century"/>
              </a:rPr>
              <a:t> to </a:t>
            </a:r>
            <a:r>
              <a:rPr lang="it-IT" sz="2400" dirty="0" err="1">
                <a:solidFill>
                  <a:schemeClr val="tx1"/>
                </a:solidFill>
                <a:latin typeface="Century"/>
              </a:rPr>
              <a:t>describe</a:t>
            </a:r>
            <a:r>
              <a:rPr lang="it-IT" sz="2400" dirty="0">
                <a:solidFill>
                  <a:schemeClr val="tx1"/>
                </a:solidFill>
                <a:latin typeface="Century"/>
              </a:rPr>
              <a:t> </a:t>
            </a:r>
            <a:r>
              <a:rPr lang="it-IT" sz="2400" dirty="0" err="1">
                <a:solidFill>
                  <a:schemeClr val="tx1"/>
                </a:solidFill>
                <a:latin typeface="Century"/>
              </a:rPr>
              <a:t>this</a:t>
            </a:r>
            <a:r>
              <a:rPr lang="it-IT" sz="2400" dirty="0">
                <a:solidFill>
                  <a:schemeClr val="tx1"/>
                </a:solidFill>
                <a:latin typeface="Century"/>
              </a:rPr>
              <a:t> country. An </a:t>
            </a:r>
            <a:r>
              <a:rPr lang="it-IT" sz="2400" dirty="0" err="1">
                <a:solidFill>
                  <a:schemeClr val="tx1"/>
                </a:solidFill>
                <a:latin typeface="Century"/>
              </a:rPr>
              <a:t>example</a:t>
            </a:r>
            <a:r>
              <a:rPr lang="it-IT" sz="2400" dirty="0">
                <a:solidFill>
                  <a:schemeClr val="tx1"/>
                </a:solidFill>
                <a:latin typeface="Century"/>
              </a:rPr>
              <a:t> of </a:t>
            </a:r>
            <a:r>
              <a:rPr lang="it-IT" sz="2400" dirty="0" err="1">
                <a:solidFill>
                  <a:schemeClr val="tx1"/>
                </a:solidFill>
                <a:latin typeface="Century"/>
              </a:rPr>
              <a:t>multiculturalism</a:t>
            </a:r>
            <a:r>
              <a:rPr lang="it-IT" sz="2400" dirty="0">
                <a:solidFill>
                  <a:schemeClr val="tx1"/>
                </a:solidFill>
                <a:latin typeface="Century"/>
              </a:rPr>
              <a:t> </a:t>
            </a:r>
            <a:r>
              <a:rPr lang="it-IT" sz="2400" dirty="0" err="1">
                <a:solidFill>
                  <a:schemeClr val="tx1"/>
                </a:solidFill>
                <a:latin typeface="Century"/>
              </a:rPr>
              <a:t>is</a:t>
            </a:r>
            <a:r>
              <a:rPr lang="it-IT" sz="2400" dirty="0">
                <a:solidFill>
                  <a:schemeClr val="tx1"/>
                </a:solidFill>
                <a:latin typeface="Century"/>
              </a:rPr>
              <a:t> the Lord Mayor of London.</a:t>
            </a:r>
            <a:endParaRPr lang="it-IT" dirty="0">
              <a:solidFill>
                <a:schemeClr val="tx1"/>
              </a:solidFill>
            </a:endParaRPr>
          </a:p>
        </p:txBody>
      </p:sp>
      <p:pic>
        <p:nvPicPr>
          <p:cNvPr id="4" name="Immagine 4" descr="Immagine che contiene persona, cravatta, uomo, abbigliamento&#10;&#10;Descrizione generata con affidabilità molto elevata">
            <a:extLst>
              <a:ext uri="{FF2B5EF4-FFF2-40B4-BE49-F238E27FC236}">
                <a16:creationId xmlns:a16="http://schemas.microsoft.com/office/drawing/2014/main" id="{D6629502-54A0-4123-8086-1F4420ECE891}"/>
              </a:ext>
            </a:extLst>
          </p:cNvPr>
          <p:cNvPicPr>
            <a:picLocks noChangeAspect="1"/>
          </p:cNvPicPr>
          <p:nvPr/>
        </p:nvPicPr>
        <p:blipFill>
          <a:blip r:embed="rId2"/>
          <a:stretch>
            <a:fillRect/>
          </a:stretch>
        </p:blipFill>
        <p:spPr>
          <a:xfrm>
            <a:off x="7743644" y="2188219"/>
            <a:ext cx="3490822" cy="40918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57349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58461A-95B5-4F31-89C6-B2B0BEE2241D}"/>
              </a:ext>
            </a:extLst>
          </p:cNvPr>
          <p:cNvSpPr>
            <a:spLocks noGrp="1"/>
          </p:cNvSpPr>
          <p:nvPr>
            <p:ph type="title"/>
          </p:nvPr>
        </p:nvSpPr>
        <p:spPr>
          <a:xfrm>
            <a:off x="1719382" y="547936"/>
            <a:ext cx="8534400" cy="1507067"/>
          </a:xfrm>
        </p:spPr>
        <p:txBody>
          <a:bodyPr/>
          <a:lstStyle/>
          <a:p>
            <a:pPr algn="ctr"/>
            <a:r>
              <a:rPr lang="it-IT" sz="4400" dirty="0">
                <a:solidFill>
                  <a:schemeClr val="bg1"/>
                </a:solidFill>
                <a:latin typeface="Century"/>
              </a:rPr>
              <a:t>Tahar ben </a:t>
            </a:r>
            <a:r>
              <a:rPr lang="it-IT" sz="4400" dirty="0" err="1">
                <a:solidFill>
                  <a:schemeClr val="bg1"/>
                </a:solidFill>
                <a:latin typeface="Century"/>
              </a:rPr>
              <a:t>jelloun</a:t>
            </a:r>
            <a:endParaRPr lang="it-IT" dirty="0" err="1">
              <a:solidFill>
                <a:schemeClr val="bg1"/>
              </a:solidFill>
            </a:endParaRPr>
          </a:p>
        </p:txBody>
      </p:sp>
      <p:sp>
        <p:nvSpPr>
          <p:cNvPr id="3" name="Segnaposto contenuto 2">
            <a:extLst>
              <a:ext uri="{FF2B5EF4-FFF2-40B4-BE49-F238E27FC236}">
                <a16:creationId xmlns:a16="http://schemas.microsoft.com/office/drawing/2014/main" id="{4764F05C-D348-4D7E-B723-8E33B7262522}"/>
              </a:ext>
            </a:extLst>
          </p:cNvPr>
          <p:cNvSpPr>
            <a:spLocks noGrp="1"/>
          </p:cNvSpPr>
          <p:nvPr>
            <p:ph idx="1"/>
          </p:nvPr>
        </p:nvSpPr>
        <p:spPr>
          <a:xfrm>
            <a:off x="1014891" y="2252931"/>
            <a:ext cx="6722853" cy="3931569"/>
          </a:xfrm>
        </p:spPr>
        <p:txBody>
          <a:bodyPr vert="horz" lIns="91440" tIns="45720" rIns="91440" bIns="45720" rtlCol="0" anchor="t">
            <a:normAutofit fontScale="92500"/>
          </a:bodyPr>
          <a:lstStyle/>
          <a:p>
            <a:pPr marL="0" indent="0">
              <a:buNone/>
            </a:pPr>
            <a:r>
              <a:rPr lang="it-IT" sz="2600" b="1" dirty="0">
                <a:latin typeface="Century"/>
              </a:rPr>
              <a:t>BIOGRAFIA</a:t>
            </a:r>
          </a:p>
          <a:p>
            <a:pPr marL="0" indent="0">
              <a:buNone/>
            </a:pPr>
            <a:r>
              <a:rPr lang="it-IT" sz="2400" dirty="0">
                <a:solidFill>
                  <a:schemeClr val="tx1"/>
                </a:solidFill>
                <a:latin typeface="Century"/>
              </a:rPr>
              <a:t>Tahar ben Jelloun est an </a:t>
            </a:r>
            <a:r>
              <a:rPr lang="it-IT" sz="2400" dirty="0" err="1">
                <a:solidFill>
                  <a:schemeClr val="tx1"/>
                </a:solidFill>
                <a:latin typeface="Century"/>
              </a:rPr>
              <a:t>écrivian</a:t>
            </a:r>
            <a:r>
              <a:rPr lang="it-IT" sz="2400" dirty="0">
                <a:solidFill>
                  <a:schemeClr val="tx1"/>
                </a:solidFill>
                <a:latin typeface="Century"/>
              </a:rPr>
              <a:t> marocain, </a:t>
            </a:r>
            <a:r>
              <a:rPr lang="it-IT" sz="2400" dirty="0" err="1">
                <a:solidFill>
                  <a:schemeClr val="tx1"/>
                </a:solidFill>
                <a:latin typeface="Century"/>
              </a:rPr>
              <a:t>principalement</a:t>
            </a:r>
            <a:r>
              <a:rPr lang="it-IT" sz="2400" dirty="0">
                <a:solidFill>
                  <a:schemeClr val="tx1"/>
                </a:solidFill>
                <a:latin typeface="Century"/>
              </a:rPr>
              <a:t> </a:t>
            </a:r>
            <a:r>
              <a:rPr lang="it-IT" sz="2400" dirty="0" err="1">
                <a:solidFill>
                  <a:schemeClr val="tx1"/>
                </a:solidFill>
                <a:latin typeface="Century"/>
              </a:rPr>
              <a:t>connu</a:t>
            </a:r>
            <a:r>
              <a:rPr lang="it-IT" sz="2400" dirty="0">
                <a:solidFill>
                  <a:schemeClr val="tx1"/>
                </a:solidFill>
                <a:latin typeface="Century"/>
              </a:rPr>
              <a:t> pour </a:t>
            </a:r>
            <a:r>
              <a:rPr lang="it-IT" sz="2400" dirty="0" err="1">
                <a:solidFill>
                  <a:schemeClr val="tx1"/>
                </a:solidFill>
                <a:latin typeface="Century"/>
              </a:rPr>
              <a:t>ses</a:t>
            </a:r>
            <a:r>
              <a:rPr lang="it-IT" sz="2400" dirty="0">
                <a:solidFill>
                  <a:schemeClr val="tx1"/>
                </a:solidFill>
                <a:latin typeface="Century"/>
              </a:rPr>
              <a:t> </a:t>
            </a:r>
            <a:r>
              <a:rPr lang="it-IT" sz="2400" dirty="0" err="1">
                <a:solidFill>
                  <a:schemeClr val="tx1"/>
                </a:solidFill>
                <a:latin typeface="Century"/>
              </a:rPr>
              <a:t>écrite</a:t>
            </a:r>
            <a:r>
              <a:rPr lang="it-IT" sz="2400" dirty="0">
                <a:solidFill>
                  <a:schemeClr val="tx1"/>
                </a:solidFill>
                <a:latin typeface="Century"/>
              </a:rPr>
              <a:t> sur l'</a:t>
            </a:r>
            <a:r>
              <a:rPr lang="it-IT" sz="2400" dirty="0" err="1">
                <a:solidFill>
                  <a:schemeClr val="tx1"/>
                </a:solidFill>
                <a:latin typeface="Century"/>
              </a:rPr>
              <a:t>immigration</a:t>
            </a:r>
            <a:r>
              <a:rPr lang="it-IT" sz="2400" dirty="0">
                <a:solidFill>
                  <a:schemeClr val="tx1"/>
                </a:solidFill>
                <a:latin typeface="Century"/>
              </a:rPr>
              <a:t> e le </a:t>
            </a:r>
            <a:r>
              <a:rPr lang="it-IT" sz="2400" dirty="0" err="1">
                <a:solidFill>
                  <a:schemeClr val="tx1"/>
                </a:solidFill>
                <a:latin typeface="Century"/>
              </a:rPr>
              <a:t>racisme</a:t>
            </a:r>
            <a:r>
              <a:rPr lang="it-IT" sz="2400" dirty="0">
                <a:solidFill>
                  <a:schemeClr val="tx1"/>
                </a:solidFill>
                <a:latin typeface="Century"/>
              </a:rPr>
              <a:t>.</a:t>
            </a:r>
          </a:p>
          <a:p>
            <a:pPr marL="0" indent="0">
              <a:buNone/>
            </a:pPr>
            <a:r>
              <a:rPr lang="it-IT" sz="2600" b="1" dirty="0">
                <a:latin typeface="Century"/>
              </a:rPr>
              <a:t>LE RACISME EXPLIQUE' A MA FILLE</a:t>
            </a:r>
          </a:p>
          <a:p>
            <a:pPr marL="0" indent="0">
              <a:buNone/>
            </a:pPr>
            <a:r>
              <a:rPr lang="it-IT" sz="2400" dirty="0">
                <a:solidFill>
                  <a:schemeClr val="tx1"/>
                </a:solidFill>
                <a:latin typeface="Century"/>
              </a:rPr>
              <a:t>Le </a:t>
            </a:r>
            <a:r>
              <a:rPr lang="it-IT" sz="2400" dirty="0" err="1">
                <a:solidFill>
                  <a:schemeClr val="tx1"/>
                </a:solidFill>
                <a:latin typeface="Century"/>
              </a:rPr>
              <a:t>racisme</a:t>
            </a:r>
            <a:r>
              <a:rPr lang="it-IT" sz="2400" dirty="0">
                <a:solidFill>
                  <a:schemeClr val="tx1"/>
                </a:solidFill>
                <a:latin typeface="Century"/>
              </a:rPr>
              <a:t> </a:t>
            </a:r>
            <a:r>
              <a:rPr lang="it-IT" sz="2400" dirty="0" err="1">
                <a:solidFill>
                  <a:schemeClr val="tx1"/>
                </a:solidFill>
                <a:latin typeface="Century"/>
              </a:rPr>
              <a:t>expliqué</a:t>
            </a:r>
            <a:r>
              <a:rPr lang="it-IT" sz="2400" dirty="0">
                <a:solidFill>
                  <a:schemeClr val="tx1"/>
                </a:solidFill>
                <a:latin typeface="Century"/>
              </a:rPr>
              <a:t> a ma </a:t>
            </a:r>
            <a:r>
              <a:rPr lang="it-IT" sz="2400" dirty="0" err="1">
                <a:solidFill>
                  <a:schemeClr val="tx1"/>
                </a:solidFill>
                <a:latin typeface="Century"/>
              </a:rPr>
              <a:t>fille</a:t>
            </a:r>
            <a:r>
              <a:rPr lang="it-IT" sz="2400" dirty="0">
                <a:solidFill>
                  <a:schemeClr val="tx1"/>
                </a:solidFill>
                <a:latin typeface="Century"/>
              </a:rPr>
              <a:t> est un </a:t>
            </a:r>
            <a:r>
              <a:rPr lang="it-IT" sz="2400" dirty="0" err="1">
                <a:solidFill>
                  <a:schemeClr val="tx1"/>
                </a:solidFill>
                <a:latin typeface="Century"/>
              </a:rPr>
              <a:t>roman</a:t>
            </a:r>
            <a:r>
              <a:rPr lang="it-IT" sz="2400" dirty="0">
                <a:solidFill>
                  <a:schemeClr val="tx1"/>
                </a:solidFill>
                <a:latin typeface="Century"/>
              </a:rPr>
              <a:t> </a:t>
            </a:r>
            <a:r>
              <a:rPr lang="it-IT" sz="2400" dirty="0" err="1">
                <a:solidFill>
                  <a:schemeClr val="tx1"/>
                </a:solidFill>
                <a:latin typeface="Century"/>
              </a:rPr>
              <a:t>écrit</a:t>
            </a:r>
            <a:r>
              <a:rPr lang="it-IT" sz="2400" dirty="0">
                <a:solidFill>
                  <a:schemeClr val="tx1"/>
                </a:solidFill>
                <a:latin typeface="Century"/>
              </a:rPr>
              <a:t> </a:t>
            </a:r>
            <a:r>
              <a:rPr lang="it-IT" sz="2400" dirty="0" err="1">
                <a:solidFill>
                  <a:schemeClr val="tx1"/>
                </a:solidFill>
                <a:latin typeface="Century"/>
              </a:rPr>
              <a:t>sous</a:t>
            </a:r>
            <a:r>
              <a:rPr lang="it-IT" sz="2400" dirty="0">
                <a:solidFill>
                  <a:schemeClr val="tx1"/>
                </a:solidFill>
                <a:latin typeface="Century"/>
              </a:rPr>
              <a:t> </a:t>
            </a:r>
            <a:r>
              <a:rPr lang="it-IT" sz="2400" dirty="0" err="1">
                <a:solidFill>
                  <a:schemeClr val="tx1"/>
                </a:solidFill>
                <a:latin typeface="Century"/>
              </a:rPr>
              <a:t>form</a:t>
            </a:r>
            <a:r>
              <a:rPr lang="it-IT" sz="2400" dirty="0">
                <a:solidFill>
                  <a:schemeClr val="tx1"/>
                </a:solidFill>
                <a:latin typeface="Century"/>
              </a:rPr>
              <a:t> de </a:t>
            </a:r>
            <a:r>
              <a:rPr lang="it-IT" sz="2400" dirty="0" err="1">
                <a:solidFill>
                  <a:schemeClr val="tx1"/>
                </a:solidFill>
                <a:latin typeface="Century"/>
              </a:rPr>
              <a:t>dialogue</a:t>
            </a:r>
            <a:r>
              <a:rPr lang="it-IT" sz="2400" dirty="0">
                <a:solidFill>
                  <a:schemeClr val="tx1"/>
                </a:solidFill>
                <a:latin typeface="Century"/>
              </a:rPr>
              <a:t> </a:t>
            </a:r>
            <a:r>
              <a:rPr lang="it-IT" sz="2400" dirty="0" err="1">
                <a:solidFill>
                  <a:schemeClr val="tx1"/>
                </a:solidFill>
                <a:latin typeface="Century"/>
              </a:rPr>
              <a:t>question-réponse</a:t>
            </a:r>
            <a:r>
              <a:rPr lang="it-IT" sz="2400" dirty="0">
                <a:solidFill>
                  <a:schemeClr val="tx1"/>
                </a:solidFill>
                <a:latin typeface="Century"/>
              </a:rPr>
              <a:t> par l'</a:t>
            </a:r>
            <a:r>
              <a:rPr lang="it-IT" sz="2400" dirty="0" err="1">
                <a:solidFill>
                  <a:schemeClr val="tx1"/>
                </a:solidFill>
                <a:latin typeface="Century"/>
              </a:rPr>
              <a:t>ecrivian</a:t>
            </a:r>
            <a:r>
              <a:rPr lang="it-IT" sz="2400" dirty="0">
                <a:solidFill>
                  <a:schemeClr val="tx1"/>
                </a:solidFill>
                <a:latin typeface="Century"/>
              </a:rPr>
              <a:t> Tahar Ben Jelloun. L' </a:t>
            </a:r>
            <a:r>
              <a:rPr lang="it-IT" sz="2400" dirty="0" err="1">
                <a:solidFill>
                  <a:schemeClr val="tx1"/>
                </a:solidFill>
                <a:latin typeface="Century"/>
              </a:rPr>
              <a:t>auteur</a:t>
            </a:r>
            <a:r>
              <a:rPr lang="it-IT" sz="2400" dirty="0">
                <a:solidFill>
                  <a:schemeClr val="tx1"/>
                </a:solidFill>
                <a:latin typeface="Century"/>
              </a:rPr>
              <a:t> </a:t>
            </a:r>
            <a:r>
              <a:rPr lang="it-IT" sz="2400" dirty="0" err="1">
                <a:solidFill>
                  <a:schemeClr val="tx1"/>
                </a:solidFill>
                <a:latin typeface="Century"/>
              </a:rPr>
              <a:t>réponde</a:t>
            </a:r>
            <a:r>
              <a:rPr lang="it-IT" sz="2400" dirty="0">
                <a:solidFill>
                  <a:schemeClr val="tx1"/>
                </a:solidFill>
                <a:latin typeface="Century"/>
              </a:rPr>
              <a:t> </a:t>
            </a:r>
            <a:r>
              <a:rPr lang="it-IT" sz="2400" dirty="0" err="1">
                <a:solidFill>
                  <a:schemeClr val="tx1"/>
                </a:solidFill>
                <a:latin typeface="Century"/>
              </a:rPr>
              <a:t>aux</a:t>
            </a:r>
            <a:r>
              <a:rPr lang="it-IT" sz="2400" dirty="0">
                <a:solidFill>
                  <a:schemeClr val="tx1"/>
                </a:solidFill>
                <a:latin typeface="Century"/>
              </a:rPr>
              <a:t> </a:t>
            </a:r>
            <a:r>
              <a:rPr lang="it-IT" sz="2400" dirty="0" err="1">
                <a:solidFill>
                  <a:schemeClr val="tx1"/>
                </a:solidFill>
                <a:latin typeface="Century"/>
              </a:rPr>
              <a:t>question</a:t>
            </a:r>
            <a:r>
              <a:rPr lang="it-IT" sz="2400" dirty="0">
                <a:solidFill>
                  <a:schemeClr val="tx1"/>
                </a:solidFill>
                <a:latin typeface="Century"/>
              </a:rPr>
              <a:t> de sa </a:t>
            </a:r>
            <a:r>
              <a:rPr lang="it-IT" sz="2400" dirty="0" err="1">
                <a:solidFill>
                  <a:schemeClr val="tx1"/>
                </a:solidFill>
                <a:latin typeface="Century"/>
              </a:rPr>
              <a:t>fille</a:t>
            </a:r>
            <a:r>
              <a:rPr lang="it-IT" sz="2400" dirty="0">
                <a:solidFill>
                  <a:schemeClr val="tx1"/>
                </a:solidFill>
                <a:latin typeface="Century"/>
              </a:rPr>
              <a:t> sur le </a:t>
            </a:r>
            <a:r>
              <a:rPr lang="it-IT" sz="2400" dirty="0" err="1">
                <a:solidFill>
                  <a:schemeClr val="tx1"/>
                </a:solidFill>
                <a:latin typeface="Century"/>
              </a:rPr>
              <a:t>racisme</a:t>
            </a:r>
            <a:r>
              <a:rPr lang="it-IT" sz="2400" dirty="0">
                <a:solidFill>
                  <a:schemeClr val="tx1"/>
                </a:solidFill>
                <a:latin typeface="Century"/>
              </a:rPr>
              <a:t>.</a:t>
            </a:r>
          </a:p>
          <a:p>
            <a:pPr marL="0" indent="0">
              <a:buNone/>
            </a:pPr>
            <a:endParaRPr lang="it-IT" sz="2600" b="1" dirty="0">
              <a:solidFill>
                <a:schemeClr val="tx1"/>
              </a:solidFill>
              <a:latin typeface="Century"/>
            </a:endParaRPr>
          </a:p>
          <a:p>
            <a:pPr marL="0" indent="0">
              <a:buNone/>
            </a:pPr>
            <a:endParaRPr lang="it-IT" sz="2400" dirty="0">
              <a:solidFill>
                <a:schemeClr val="tx1"/>
              </a:solidFill>
              <a:latin typeface="Century"/>
            </a:endParaRPr>
          </a:p>
        </p:txBody>
      </p:sp>
      <p:pic>
        <p:nvPicPr>
          <p:cNvPr id="4" name="Immagine 4" descr="Immagine che contiene testo, quotidiano, uomo, segnale&#10;&#10;Descrizione generata con affidabilità molto elevata">
            <a:extLst>
              <a:ext uri="{FF2B5EF4-FFF2-40B4-BE49-F238E27FC236}">
                <a16:creationId xmlns:a16="http://schemas.microsoft.com/office/drawing/2014/main" id="{687328AC-5BF7-4B11-B313-C79AE5CDB380}"/>
              </a:ext>
            </a:extLst>
          </p:cNvPr>
          <p:cNvPicPr>
            <a:picLocks noChangeAspect="1"/>
          </p:cNvPicPr>
          <p:nvPr/>
        </p:nvPicPr>
        <p:blipFill>
          <a:blip r:embed="rId2"/>
          <a:stretch>
            <a:fillRect/>
          </a:stretch>
        </p:blipFill>
        <p:spPr>
          <a:xfrm>
            <a:off x="8342068" y="2147976"/>
            <a:ext cx="2840315" cy="41148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20874196"/>
      </p:ext>
    </p:extLst>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2" descr="Immagine che contiene abbigliamento, acqua, uccello, tavolo&#10;&#10;Descrizione generata con affidabilità molto elevata">
            <a:extLst>
              <a:ext uri="{FF2B5EF4-FFF2-40B4-BE49-F238E27FC236}">
                <a16:creationId xmlns:a16="http://schemas.microsoft.com/office/drawing/2014/main" id="{C37879A6-F700-4383-AC25-2F71F26E32E5}"/>
              </a:ext>
            </a:extLst>
          </p:cNvPr>
          <p:cNvPicPr>
            <a:picLocks noChangeAspect="1"/>
          </p:cNvPicPr>
          <p:nvPr/>
        </p:nvPicPr>
        <p:blipFill>
          <a:blip r:embed="rId2"/>
          <a:stretch>
            <a:fillRect/>
          </a:stretch>
        </p:blipFill>
        <p:spPr>
          <a:xfrm>
            <a:off x="-5750" y="-2765"/>
            <a:ext cx="12203501" cy="6863530"/>
          </a:xfrm>
          <a:prstGeom prst="rect">
            <a:avLst/>
          </a:prstGeom>
        </p:spPr>
      </p:pic>
    </p:spTree>
    <p:extLst>
      <p:ext uri="{BB962C8B-B14F-4D97-AF65-F5344CB8AC3E}">
        <p14:creationId xmlns:p14="http://schemas.microsoft.com/office/powerpoint/2010/main" val="1108711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2B77DA-102D-4FD1-9AB3-B89DBB8EFD43}"/>
              </a:ext>
            </a:extLst>
          </p:cNvPr>
          <p:cNvSpPr>
            <a:spLocks noGrp="1"/>
          </p:cNvSpPr>
          <p:nvPr>
            <p:ph type="title"/>
          </p:nvPr>
        </p:nvSpPr>
        <p:spPr>
          <a:xfrm>
            <a:off x="1834400" y="418539"/>
            <a:ext cx="8534400" cy="1507067"/>
          </a:xfrm>
        </p:spPr>
        <p:txBody>
          <a:bodyPr>
            <a:normAutofit/>
          </a:bodyPr>
          <a:lstStyle/>
          <a:p>
            <a:pPr algn="ctr"/>
            <a:r>
              <a:rPr lang="it-IT" sz="4800" dirty="0">
                <a:solidFill>
                  <a:schemeClr val="bg1">
                    <a:lumMod val="95000"/>
                    <a:lumOff val="5000"/>
                  </a:schemeClr>
                </a:solidFill>
                <a:latin typeface="Century"/>
              </a:rPr>
              <a:t>RAZZISMO</a:t>
            </a:r>
          </a:p>
        </p:txBody>
      </p:sp>
      <p:sp>
        <p:nvSpPr>
          <p:cNvPr id="3" name="Segnaposto contenuto 2">
            <a:extLst>
              <a:ext uri="{FF2B5EF4-FFF2-40B4-BE49-F238E27FC236}">
                <a16:creationId xmlns:a16="http://schemas.microsoft.com/office/drawing/2014/main" id="{0D2843AF-0F07-4DE6-A028-7C4D16B8A38E}"/>
              </a:ext>
            </a:extLst>
          </p:cNvPr>
          <p:cNvSpPr>
            <a:spLocks noGrp="1"/>
          </p:cNvSpPr>
          <p:nvPr>
            <p:ph idx="1"/>
          </p:nvPr>
        </p:nvSpPr>
        <p:spPr>
          <a:xfrm>
            <a:off x="1834401" y="1131499"/>
            <a:ext cx="8534400" cy="4521040"/>
          </a:xfrm>
        </p:spPr>
        <p:txBody>
          <a:bodyPr vert="horz" lIns="91440" tIns="45720" rIns="91440" bIns="45720" rtlCol="0" anchor="ctr">
            <a:normAutofit/>
          </a:bodyPr>
          <a:lstStyle/>
          <a:p>
            <a:pPr marL="0" indent="0" algn="ctr">
              <a:buNone/>
            </a:pPr>
            <a:r>
              <a:rPr lang="it-IT" sz="2400" dirty="0">
                <a:solidFill>
                  <a:schemeClr val="tx1"/>
                </a:solidFill>
                <a:latin typeface="Century"/>
              </a:rPr>
              <a:t>Il razzismo è un atteggiamento che si basa sulla presunta superiorità di una "razza" rispetto alle altre. La prima teorizzazione del razzismo può considerarsi quella formulata  nel "saggio sulle disuguaglianze delle razze umane" da de </a:t>
            </a:r>
            <a:r>
              <a:rPr lang="it-IT" sz="2400" dirty="0" err="1">
                <a:solidFill>
                  <a:schemeClr val="tx1"/>
                </a:solidFill>
                <a:latin typeface="Century"/>
              </a:rPr>
              <a:t>Gobineau</a:t>
            </a:r>
            <a:r>
              <a:rPr lang="it-IT" sz="2400" dirty="0">
                <a:solidFill>
                  <a:schemeClr val="tx1"/>
                </a:solidFill>
                <a:latin typeface="Century"/>
              </a:rPr>
              <a:t> che attribuì la causa della decadenza delle civiltà alla mescolanza tra la "razza bianca" e le altre "razze".</a:t>
            </a:r>
            <a:endParaRPr lang="it-IT" dirty="0">
              <a:solidFill>
                <a:schemeClr val="tx1"/>
              </a:solidFill>
            </a:endParaRPr>
          </a:p>
        </p:txBody>
      </p:sp>
    </p:spTree>
    <p:extLst>
      <p:ext uri="{BB962C8B-B14F-4D97-AF65-F5344CB8AC3E}">
        <p14:creationId xmlns:p14="http://schemas.microsoft.com/office/powerpoint/2010/main" val="1343793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0896C4-1AE2-43CE-B78E-8DBB4DBDB27B}"/>
              </a:ext>
            </a:extLst>
          </p:cNvPr>
          <p:cNvSpPr>
            <a:spLocks noGrp="1"/>
          </p:cNvSpPr>
          <p:nvPr>
            <p:ph type="title"/>
          </p:nvPr>
        </p:nvSpPr>
        <p:spPr>
          <a:xfrm>
            <a:off x="1834401" y="591067"/>
            <a:ext cx="8534400" cy="1507067"/>
          </a:xfrm>
        </p:spPr>
        <p:txBody>
          <a:bodyPr>
            <a:normAutofit fontScale="90000"/>
          </a:bodyPr>
          <a:lstStyle/>
          <a:p>
            <a:pPr algn="ctr"/>
            <a:r>
              <a:rPr lang="it-IT" sz="4800" dirty="0">
                <a:solidFill>
                  <a:schemeClr val="bg1"/>
                </a:solidFill>
                <a:latin typeface="Century"/>
              </a:rPr>
              <a:t>Art. 3 della costituzione</a:t>
            </a:r>
            <a:endParaRPr lang="it-IT" dirty="0">
              <a:solidFill>
                <a:schemeClr val="bg1"/>
              </a:solidFill>
            </a:endParaRPr>
          </a:p>
        </p:txBody>
      </p:sp>
      <p:sp>
        <p:nvSpPr>
          <p:cNvPr id="3" name="Segnaposto contenuto 2">
            <a:extLst>
              <a:ext uri="{FF2B5EF4-FFF2-40B4-BE49-F238E27FC236}">
                <a16:creationId xmlns:a16="http://schemas.microsoft.com/office/drawing/2014/main" id="{5B19034D-AC30-49DC-B977-4DE3FC5C6D21}"/>
              </a:ext>
            </a:extLst>
          </p:cNvPr>
          <p:cNvSpPr>
            <a:spLocks noGrp="1"/>
          </p:cNvSpPr>
          <p:nvPr>
            <p:ph idx="1"/>
          </p:nvPr>
        </p:nvSpPr>
        <p:spPr>
          <a:xfrm>
            <a:off x="1834401" y="2094781"/>
            <a:ext cx="8534400" cy="3615267"/>
          </a:xfrm>
        </p:spPr>
        <p:txBody>
          <a:bodyPr vert="horz" lIns="91440" tIns="45720" rIns="91440" bIns="45720" rtlCol="0" anchor="t">
            <a:noAutofit/>
          </a:bodyPr>
          <a:lstStyle/>
          <a:p>
            <a:pPr marL="0" indent="0">
              <a:buNone/>
            </a:pPr>
            <a:r>
              <a:rPr lang="it-IT" sz="2400" i="1" dirty="0">
                <a:solidFill>
                  <a:schemeClr val="tx1"/>
                </a:solidFill>
                <a:latin typeface="Century"/>
                <a:ea typeface="+mn-lt"/>
                <a:cs typeface="+mn-lt"/>
              </a:rPr>
              <a:t>"Tutti i cittadini hanno pari dignità e sono eguali davanti alla legge, senza distinzione di sesso, di razza, di lingua, di religione, di opinioni politiche, di condizioni personali e sociali.</a:t>
            </a:r>
            <a:br>
              <a:rPr lang="it-IT" sz="2400" i="1" dirty="0">
                <a:latin typeface="Century"/>
                <a:ea typeface="+mn-lt"/>
                <a:cs typeface="+mn-lt"/>
              </a:rPr>
            </a:br>
            <a:r>
              <a:rPr lang="it-IT" sz="2400" i="1" dirty="0">
                <a:solidFill>
                  <a:schemeClr val="tx1"/>
                </a:solidFill>
                <a:latin typeface="Century"/>
                <a:ea typeface="+mn-lt"/>
                <a:cs typeface="+mn-lt"/>
              </a:rPr>
              <a:t>È compito della Repubblica rimuovere gli ostacoli di ordine economico e sociale, che, limitando di fatto la libertà e l’eguaglianza dei cittadini, impediscono il pieno sviluppo della persona umana e l’effettiva partecipazione di tutti i lavoratori all’organizzazione politica, economica e sociale del Paese."</a:t>
            </a:r>
            <a:endParaRPr lang="it-IT" sz="2400" i="1">
              <a:solidFill>
                <a:schemeClr val="tx1"/>
              </a:solidFill>
              <a:latin typeface="Century"/>
            </a:endParaRPr>
          </a:p>
        </p:txBody>
      </p:sp>
    </p:spTree>
    <p:extLst>
      <p:ext uri="{BB962C8B-B14F-4D97-AF65-F5344CB8AC3E}">
        <p14:creationId xmlns:p14="http://schemas.microsoft.com/office/powerpoint/2010/main" val="126748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02528C5-410C-4EF8-A702-1C37AE31BCE9}"/>
              </a:ext>
            </a:extLst>
          </p:cNvPr>
          <p:cNvSpPr>
            <a:spLocks noGrp="1"/>
          </p:cNvSpPr>
          <p:nvPr>
            <p:ph idx="1"/>
          </p:nvPr>
        </p:nvSpPr>
        <p:spPr>
          <a:xfrm>
            <a:off x="1834401" y="2310442"/>
            <a:ext cx="8534400" cy="3615267"/>
          </a:xfrm>
        </p:spPr>
        <p:txBody>
          <a:bodyPr vert="horz" lIns="91440" tIns="45720" rIns="91440" bIns="45720" rtlCol="0" anchor="t">
            <a:normAutofit/>
          </a:bodyPr>
          <a:lstStyle/>
          <a:p>
            <a:pPr marL="0" indent="0">
              <a:buNone/>
            </a:pPr>
            <a:r>
              <a:rPr lang="it-IT" sz="2400" dirty="0">
                <a:solidFill>
                  <a:schemeClr val="tx1"/>
                </a:solidFill>
                <a:latin typeface="Century"/>
              </a:rPr>
              <a:t>Un ventenne senegalese viene brutalmente picchiato da un gruppo di adolescenti che, mentre lo percuotono, lo insultano con parole colme di razzismo e di odio.</a:t>
            </a:r>
            <a:endParaRPr lang="it-IT" dirty="0">
              <a:solidFill>
                <a:schemeClr val="tx1"/>
              </a:solidFill>
            </a:endParaRPr>
          </a:p>
        </p:txBody>
      </p:sp>
      <p:sp>
        <p:nvSpPr>
          <p:cNvPr id="4" name="CasellaDiTesto 3">
            <a:extLst>
              <a:ext uri="{FF2B5EF4-FFF2-40B4-BE49-F238E27FC236}">
                <a16:creationId xmlns:a16="http://schemas.microsoft.com/office/drawing/2014/main" id="{56583571-39DF-4953-878D-92EB7E8C286E}"/>
              </a:ext>
            </a:extLst>
          </p:cNvPr>
          <p:cNvSpPr txBox="1"/>
          <p:nvPr/>
        </p:nvSpPr>
        <p:spPr>
          <a:xfrm>
            <a:off x="2826589" y="871267"/>
            <a:ext cx="655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it-IT" dirty="0"/>
          </a:p>
        </p:txBody>
      </p:sp>
      <p:sp>
        <p:nvSpPr>
          <p:cNvPr id="5" name="CasellaDiTesto 4">
            <a:extLst>
              <a:ext uri="{FF2B5EF4-FFF2-40B4-BE49-F238E27FC236}">
                <a16:creationId xmlns:a16="http://schemas.microsoft.com/office/drawing/2014/main" id="{36CFF48F-3F0A-4841-AC53-72431881FA80}"/>
              </a:ext>
            </a:extLst>
          </p:cNvPr>
          <p:cNvSpPr txBox="1"/>
          <p:nvPr/>
        </p:nvSpPr>
        <p:spPr>
          <a:xfrm>
            <a:off x="1834551" y="655607"/>
            <a:ext cx="8537275"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4400" dirty="0">
                <a:solidFill>
                  <a:schemeClr val="bg1"/>
                </a:solidFill>
                <a:latin typeface="Century"/>
              </a:rPr>
              <a:t>"Aggressione razzista, un ventenne del Senegal picchiato."</a:t>
            </a:r>
            <a:endParaRPr lang="it-IT"/>
          </a:p>
        </p:txBody>
      </p:sp>
      <p:pic>
        <p:nvPicPr>
          <p:cNvPr id="6" name="Immagine 6" descr="Immagine che contiene screenshot&#10;&#10;Descrizione generata con affidabilità molto elevata">
            <a:extLst>
              <a:ext uri="{FF2B5EF4-FFF2-40B4-BE49-F238E27FC236}">
                <a16:creationId xmlns:a16="http://schemas.microsoft.com/office/drawing/2014/main" id="{8C15ED70-5A16-4557-9114-B11CE3327E80}"/>
              </a:ext>
            </a:extLst>
          </p:cNvPr>
          <p:cNvPicPr>
            <a:picLocks noChangeAspect="1"/>
          </p:cNvPicPr>
          <p:nvPr/>
        </p:nvPicPr>
        <p:blipFill>
          <a:blip r:embed="rId2"/>
          <a:stretch>
            <a:fillRect/>
          </a:stretch>
        </p:blipFill>
        <p:spPr>
          <a:xfrm>
            <a:off x="3128514" y="3808857"/>
            <a:ext cx="5489274" cy="27771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2734713"/>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4BBA94-41E6-4469-A17E-5E4C63B5F341}"/>
              </a:ext>
            </a:extLst>
          </p:cNvPr>
          <p:cNvSpPr>
            <a:spLocks noGrp="1"/>
          </p:cNvSpPr>
          <p:nvPr>
            <p:ph type="title"/>
          </p:nvPr>
        </p:nvSpPr>
        <p:spPr>
          <a:xfrm>
            <a:off x="2006929" y="749219"/>
            <a:ext cx="8534400" cy="1507067"/>
          </a:xfrm>
        </p:spPr>
        <p:txBody>
          <a:bodyPr>
            <a:normAutofit fontScale="90000"/>
          </a:bodyPr>
          <a:lstStyle/>
          <a:p>
            <a:pPr algn="ctr"/>
            <a:r>
              <a:rPr lang="it-IT" sz="4800" dirty="0">
                <a:solidFill>
                  <a:schemeClr val="bg1"/>
                </a:solidFill>
                <a:latin typeface="Century"/>
              </a:rPr>
              <a:t>REGNI ROMANO-GERMANICI</a:t>
            </a:r>
            <a:endParaRPr lang="it-IT" dirty="0"/>
          </a:p>
        </p:txBody>
      </p:sp>
      <p:sp>
        <p:nvSpPr>
          <p:cNvPr id="3" name="Segnaposto contenuto 2">
            <a:extLst>
              <a:ext uri="{FF2B5EF4-FFF2-40B4-BE49-F238E27FC236}">
                <a16:creationId xmlns:a16="http://schemas.microsoft.com/office/drawing/2014/main" id="{2A50BEAE-B7ED-4571-9934-69175DD04103}"/>
              </a:ext>
            </a:extLst>
          </p:cNvPr>
          <p:cNvSpPr>
            <a:spLocks noGrp="1"/>
          </p:cNvSpPr>
          <p:nvPr>
            <p:ph idx="1"/>
          </p:nvPr>
        </p:nvSpPr>
        <p:spPr>
          <a:xfrm>
            <a:off x="2006929" y="2382328"/>
            <a:ext cx="8534400" cy="4348511"/>
          </a:xfrm>
        </p:spPr>
        <p:txBody>
          <a:bodyPr vert="horz" lIns="91440" tIns="45720" rIns="91440" bIns="45720" rtlCol="0" anchor="t">
            <a:normAutofit/>
          </a:bodyPr>
          <a:lstStyle/>
          <a:p>
            <a:pPr marL="0" indent="0" algn="ctr">
              <a:buNone/>
            </a:pPr>
            <a:r>
              <a:rPr lang="it-IT" sz="2400" dirty="0">
                <a:solidFill>
                  <a:schemeClr val="tx1"/>
                </a:solidFill>
                <a:latin typeface="Century"/>
              </a:rPr>
              <a:t>Sul finire del V secolo popoli germanici si stabilirono nei territori che avevano fatto parte dell'impero romano d'Occidente. Diedero vita a vari regni denominati romano-barbarici o romano-germanici. In questi regni barbari e romani, nonostante le profonde differenze, riuscirono ad integrarsi fra di loro, talvolta con pieno successo, in altri casi solo parzialmente. Tra essi  non vi fu uno scontro tra razze  ma tra culture. </a:t>
            </a:r>
            <a:endParaRPr lang="it-IT" dirty="0">
              <a:solidFill>
                <a:schemeClr val="tx1"/>
              </a:solidFill>
            </a:endParaRPr>
          </a:p>
        </p:txBody>
      </p:sp>
    </p:spTree>
    <p:extLst>
      <p:ext uri="{BB962C8B-B14F-4D97-AF65-F5344CB8AC3E}">
        <p14:creationId xmlns:p14="http://schemas.microsoft.com/office/powerpoint/2010/main" val="307049164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2" descr="Immagine che contiene testo, mappa&#10;&#10;Descrizione generata con affidabilità molto elevata">
            <a:extLst>
              <a:ext uri="{FF2B5EF4-FFF2-40B4-BE49-F238E27FC236}">
                <a16:creationId xmlns:a16="http://schemas.microsoft.com/office/drawing/2014/main" id="{2541538F-059E-49CD-B45C-6E229896228B}"/>
              </a:ext>
            </a:extLst>
          </p:cNvPr>
          <p:cNvPicPr>
            <a:picLocks noChangeAspect="1"/>
          </p:cNvPicPr>
          <p:nvPr/>
        </p:nvPicPr>
        <p:blipFill>
          <a:blip r:embed="rId2"/>
          <a:stretch>
            <a:fillRect/>
          </a:stretch>
        </p:blipFill>
        <p:spPr>
          <a:xfrm>
            <a:off x="4350589" y="1106942"/>
            <a:ext cx="7689013" cy="46728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CasellaDiTesto 2">
            <a:extLst>
              <a:ext uri="{FF2B5EF4-FFF2-40B4-BE49-F238E27FC236}">
                <a16:creationId xmlns:a16="http://schemas.microsoft.com/office/drawing/2014/main" id="{02C0FEF6-7748-4C08-A9C6-04FFC60C5F6A}"/>
              </a:ext>
            </a:extLst>
          </p:cNvPr>
          <p:cNvSpPr txBox="1"/>
          <p:nvPr/>
        </p:nvSpPr>
        <p:spPr>
          <a:xfrm>
            <a:off x="267419" y="1805796"/>
            <a:ext cx="4655388"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4400" dirty="0">
                <a:solidFill>
                  <a:schemeClr val="bg1"/>
                </a:solidFill>
                <a:latin typeface="Century"/>
              </a:rPr>
              <a:t>DIFFUSIONE DEI REGNI-ROMANO GERMANICI</a:t>
            </a:r>
          </a:p>
        </p:txBody>
      </p:sp>
    </p:spTree>
    <p:extLst>
      <p:ext uri="{BB962C8B-B14F-4D97-AF65-F5344CB8AC3E}">
        <p14:creationId xmlns:p14="http://schemas.microsoft.com/office/powerpoint/2010/main" val="25251913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380099-3EC3-4103-AFC5-B1851F14D771}"/>
              </a:ext>
            </a:extLst>
          </p:cNvPr>
          <p:cNvSpPr>
            <a:spLocks noGrp="1"/>
          </p:cNvSpPr>
          <p:nvPr>
            <p:ph type="title"/>
          </p:nvPr>
        </p:nvSpPr>
        <p:spPr>
          <a:xfrm>
            <a:off x="540438" y="634200"/>
            <a:ext cx="8534400" cy="1507067"/>
          </a:xfrm>
        </p:spPr>
        <p:txBody>
          <a:bodyPr>
            <a:normAutofit/>
          </a:bodyPr>
          <a:lstStyle/>
          <a:p>
            <a:r>
              <a:rPr lang="it-IT" sz="4400" dirty="0">
                <a:solidFill>
                  <a:schemeClr val="bg1"/>
                </a:solidFill>
                <a:latin typeface="Century"/>
              </a:rPr>
              <a:t>Il regno dei visigoti</a:t>
            </a:r>
          </a:p>
        </p:txBody>
      </p:sp>
      <p:sp>
        <p:nvSpPr>
          <p:cNvPr id="3" name="Segnaposto contenuto 2">
            <a:extLst>
              <a:ext uri="{FF2B5EF4-FFF2-40B4-BE49-F238E27FC236}">
                <a16:creationId xmlns:a16="http://schemas.microsoft.com/office/drawing/2014/main" id="{719D5B00-E544-47B5-9043-ABD450B34401}"/>
              </a:ext>
            </a:extLst>
          </p:cNvPr>
          <p:cNvSpPr>
            <a:spLocks noGrp="1"/>
          </p:cNvSpPr>
          <p:nvPr>
            <p:ph idx="1"/>
          </p:nvPr>
        </p:nvSpPr>
        <p:spPr>
          <a:xfrm>
            <a:off x="540439" y="1922253"/>
            <a:ext cx="8534400" cy="4650436"/>
          </a:xfrm>
        </p:spPr>
        <p:txBody>
          <a:bodyPr vert="horz" lIns="91440" tIns="45720" rIns="91440" bIns="45720" rtlCol="0" anchor="t">
            <a:normAutofit/>
          </a:bodyPr>
          <a:lstStyle/>
          <a:p>
            <a:pPr marL="0" indent="0">
              <a:buNone/>
            </a:pPr>
            <a:r>
              <a:rPr lang="it-IT" sz="2400" dirty="0">
                <a:solidFill>
                  <a:schemeClr val="tx1"/>
                </a:solidFill>
                <a:latin typeface="Century"/>
              </a:rPr>
              <a:t>I Visigoti si stanziarono nella Gallia Meridionale. Si distinsero per una buona collaborazione con i romani.</a:t>
            </a:r>
          </a:p>
          <a:p>
            <a:pPr marL="0" indent="0">
              <a:buNone/>
            </a:pPr>
            <a:r>
              <a:rPr lang="it-IT" sz="4000" dirty="0">
                <a:solidFill>
                  <a:schemeClr val="bg1"/>
                </a:solidFill>
                <a:latin typeface="Century"/>
              </a:rPr>
              <a:t>IL REGNO DEI BURUGUNDI E DEGLI SVEVI</a:t>
            </a:r>
            <a:endParaRPr lang="it-IT" sz="2400" dirty="0">
              <a:solidFill>
                <a:schemeClr val="bg1"/>
              </a:solidFill>
              <a:latin typeface="Century"/>
            </a:endParaRPr>
          </a:p>
          <a:p>
            <a:pPr marL="0" indent="0">
              <a:buNone/>
            </a:pPr>
            <a:r>
              <a:rPr lang="it-IT" sz="2400" dirty="0">
                <a:solidFill>
                  <a:schemeClr val="tx1"/>
                </a:solidFill>
                <a:latin typeface="Century"/>
              </a:rPr>
              <a:t>Il regno dei </a:t>
            </a:r>
            <a:r>
              <a:rPr lang="it-IT" sz="2400" dirty="0" err="1">
                <a:solidFill>
                  <a:schemeClr val="tx1"/>
                </a:solidFill>
                <a:latin typeface="Century"/>
              </a:rPr>
              <a:t>Burugundi</a:t>
            </a:r>
            <a:r>
              <a:rPr lang="it-IT" sz="2400" dirty="0">
                <a:solidFill>
                  <a:schemeClr val="tx1"/>
                </a:solidFill>
                <a:latin typeface="Century"/>
              </a:rPr>
              <a:t> sorse lungo il fiume Rodano. Gli Svevi, invece, si stabilirono nel Portogallo settentrionale. Anche questi popoli si distinsero per una buona collaborazione con i romani.</a:t>
            </a:r>
          </a:p>
          <a:p>
            <a:pPr marL="0" indent="0">
              <a:buNone/>
            </a:pPr>
            <a:endParaRPr lang="it-IT" sz="4400" dirty="0">
              <a:solidFill>
                <a:srgbClr val="000000"/>
              </a:solidFill>
              <a:latin typeface="Century"/>
            </a:endParaRPr>
          </a:p>
          <a:p>
            <a:pPr marL="0" indent="0">
              <a:buNone/>
            </a:pPr>
            <a:endParaRPr lang="it-IT" sz="2400" dirty="0">
              <a:solidFill>
                <a:schemeClr val="tx1"/>
              </a:solidFill>
              <a:latin typeface="Century"/>
            </a:endParaRPr>
          </a:p>
        </p:txBody>
      </p:sp>
    </p:spTree>
    <p:extLst>
      <p:ext uri="{BB962C8B-B14F-4D97-AF65-F5344CB8AC3E}">
        <p14:creationId xmlns:p14="http://schemas.microsoft.com/office/powerpoint/2010/main" val="21954543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A08012-99D1-489E-B6A0-6D01A7035DED}"/>
              </a:ext>
            </a:extLst>
          </p:cNvPr>
          <p:cNvSpPr>
            <a:spLocks noGrp="1"/>
          </p:cNvSpPr>
          <p:nvPr>
            <p:ph type="title"/>
          </p:nvPr>
        </p:nvSpPr>
        <p:spPr>
          <a:xfrm>
            <a:off x="655458" y="289143"/>
            <a:ext cx="8534400" cy="1507067"/>
          </a:xfrm>
        </p:spPr>
        <p:txBody>
          <a:bodyPr/>
          <a:lstStyle/>
          <a:p>
            <a:r>
              <a:rPr lang="it-IT" sz="4400" dirty="0">
                <a:solidFill>
                  <a:schemeClr val="bg1"/>
                </a:solidFill>
                <a:latin typeface="Century"/>
              </a:rPr>
              <a:t>Il regno dei vandali</a:t>
            </a:r>
            <a:endParaRPr lang="it-IT" dirty="0">
              <a:solidFill>
                <a:schemeClr val="bg1"/>
              </a:solidFill>
            </a:endParaRPr>
          </a:p>
        </p:txBody>
      </p:sp>
      <p:sp>
        <p:nvSpPr>
          <p:cNvPr id="3" name="Segnaposto contenuto 2">
            <a:extLst>
              <a:ext uri="{FF2B5EF4-FFF2-40B4-BE49-F238E27FC236}">
                <a16:creationId xmlns:a16="http://schemas.microsoft.com/office/drawing/2014/main" id="{7F81DEB0-E171-473E-A1A8-2476C89C1A87}"/>
              </a:ext>
            </a:extLst>
          </p:cNvPr>
          <p:cNvSpPr>
            <a:spLocks noGrp="1"/>
          </p:cNvSpPr>
          <p:nvPr>
            <p:ph idx="1"/>
          </p:nvPr>
        </p:nvSpPr>
        <p:spPr>
          <a:xfrm>
            <a:off x="655457" y="1720969"/>
            <a:ext cx="8534400" cy="4132851"/>
          </a:xfrm>
        </p:spPr>
        <p:txBody>
          <a:bodyPr vert="horz" lIns="91440" tIns="45720" rIns="91440" bIns="45720" rtlCol="0" anchor="t">
            <a:normAutofit/>
          </a:bodyPr>
          <a:lstStyle/>
          <a:p>
            <a:pPr marL="0" indent="0">
              <a:buNone/>
            </a:pPr>
            <a:r>
              <a:rPr lang="it-IT" sz="2400" dirty="0">
                <a:solidFill>
                  <a:schemeClr val="tx1"/>
                </a:solidFill>
                <a:latin typeface="Century"/>
              </a:rPr>
              <a:t>Il regno dei Vandali si distinse per il dominio oppressivo, per la mancata collaborazione con i romani e per il rifiuto del cattolicesimo.</a:t>
            </a:r>
          </a:p>
          <a:p>
            <a:pPr marL="0" indent="0">
              <a:buNone/>
            </a:pPr>
            <a:r>
              <a:rPr lang="it-IT" sz="4000" dirty="0">
                <a:solidFill>
                  <a:schemeClr val="bg1"/>
                </a:solidFill>
                <a:latin typeface="Century"/>
              </a:rPr>
              <a:t>I REGNI DEGLI ANGLI E DEI SASSONI</a:t>
            </a:r>
          </a:p>
          <a:p>
            <a:pPr marL="0" indent="0">
              <a:buNone/>
            </a:pPr>
            <a:r>
              <a:rPr lang="it-IT" sz="2400" dirty="0">
                <a:solidFill>
                  <a:schemeClr val="tx1"/>
                </a:solidFill>
                <a:latin typeface="Century"/>
              </a:rPr>
              <a:t>Gli Angli e i Sassoni furono una popolazione originaria dei Paesi Bassi, che si stanziò in Britannia. Questi popoli non attuarono un'integrazione con i romani.</a:t>
            </a:r>
          </a:p>
        </p:txBody>
      </p:sp>
    </p:spTree>
    <p:extLst>
      <p:ext uri="{BB962C8B-B14F-4D97-AF65-F5344CB8AC3E}">
        <p14:creationId xmlns:p14="http://schemas.microsoft.com/office/powerpoint/2010/main" val="2229886796"/>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DADA8B-B026-4EE1-9231-1DFEDB8D455A}"/>
              </a:ext>
            </a:extLst>
          </p:cNvPr>
          <p:cNvSpPr>
            <a:spLocks noGrp="1"/>
          </p:cNvSpPr>
          <p:nvPr>
            <p:ph type="title"/>
          </p:nvPr>
        </p:nvSpPr>
        <p:spPr>
          <a:xfrm>
            <a:off x="741722" y="734841"/>
            <a:ext cx="8534400" cy="1507067"/>
          </a:xfrm>
        </p:spPr>
        <p:txBody>
          <a:bodyPr/>
          <a:lstStyle/>
          <a:p>
            <a:r>
              <a:rPr lang="it-IT" sz="4400" dirty="0">
                <a:solidFill>
                  <a:schemeClr val="bg1"/>
                </a:solidFill>
                <a:latin typeface="Century"/>
              </a:rPr>
              <a:t>I FRANCHI</a:t>
            </a:r>
            <a:endParaRPr lang="it-IT" dirty="0"/>
          </a:p>
        </p:txBody>
      </p:sp>
      <p:sp>
        <p:nvSpPr>
          <p:cNvPr id="3" name="Segnaposto contenuto 2">
            <a:extLst>
              <a:ext uri="{FF2B5EF4-FFF2-40B4-BE49-F238E27FC236}">
                <a16:creationId xmlns:a16="http://schemas.microsoft.com/office/drawing/2014/main" id="{3474B10C-0308-45AC-AD1F-B4E8E9AB644E}"/>
              </a:ext>
            </a:extLst>
          </p:cNvPr>
          <p:cNvSpPr>
            <a:spLocks noGrp="1"/>
          </p:cNvSpPr>
          <p:nvPr>
            <p:ph idx="1"/>
          </p:nvPr>
        </p:nvSpPr>
        <p:spPr>
          <a:xfrm>
            <a:off x="741722" y="2181046"/>
            <a:ext cx="8534400" cy="3615267"/>
          </a:xfrm>
        </p:spPr>
        <p:txBody>
          <a:bodyPr vert="horz" lIns="91440" tIns="45720" rIns="91440" bIns="45720" rtlCol="0" anchor="t">
            <a:normAutofit/>
          </a:bodyPr>
          <a:lstStyle/>
          <a:p>
            <a:pPr marL="0" indent="0">
              <a:buNone/>
            </a:pPr>
            <a:r>
              <a:rPr lang="it-IT" sz="2400" dirty="0">
                <a:solidFill>
                  <a:schemeClr val="tx1"/>
                </a:solidFill>
                <a:latin typeface="Century"/>
              </a:rPr>
              <a:t>I Franchi furono la popolazione germanica che riuscì ad attuare l'integrazione più profonda e durevole con i romani grazie anche al re dei Franchi, Clodoveo, che favorì l'integrazione fra i due popoli.</a:t>
            </a:r>
          </a:p>
        </p:txBody>
      </p:sp>
      <p:pic>
        <p:nvPicPr>
          <p:cNvPr id="4" name="Immagine 4" descr="Immagine che contiene cibo, giraffa, finestra, uccello&#10;&#10;Descrizione generata con affidabilità molto elevata">
            <a:extLst>
              <a:ext uri="{FF2B5EF4-FFF2-40B4-BE49-F238E27FC236}">
                <a16:creationId xmlns:a16="http://schemas.microsoft.com/office/drawing/2014/main" id="{04917BE6-F91F-440C-8322-F7DB6E19FC6F}"/>
              </a:ext>
            </a:extLst>
          </p:cNvPr>
          <p:cNvPicPr>
            <a:picLocks noChangeAspect="1"/>
          </p:cNvPicPr>
          <p:nvPr/>
        </p:nvPicPr>
        <p:blipFill>
          <a:blip r:embed="rId2"/>
          <a:stretch>
            <a:fillRect/>
          </a:stretch>
        </p:blipFill>
        <p:spPr>
          <a:xfrm>
            <a:off x="5572666" y="3797699"/>
            <a:ext cx="4382218" cy="287131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70343129"/>
      </p:ext>
    </p:extLst>
  </p:cSld>
  <p:clrMapOvr>
    <a:masterClrMapping/>
  </p:clrMapOvr>
  <p:transition spd="slow">
    <p:push dir="u"/>
  </p:transition>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0</TotalTime>
  <Words>813</Words>
  <Application>Microsoft Office PowerPoint</Application>
  <PresentationFormat>Widescreen</PresentationFormat>
  <Paragraphs>44</Paragraphs>
  <Slides>17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17</vt:i4>
      </vt:variant>
    </vt:vector>
  </HeadingPairs>
  <TitlesOfParts>
    <vt:vector size="21" baseType="lpstr">
      <vt:lpstr>Century</vt:lpstr>
      <vt:lpstr>Century Gothic</vt:lpstr>
      <vt:lpstr>Wingdings 3</vt:lpstr>
      <vt:lpstr>Slice</vt:lpstr>
      <vt:lpstr>TOLLERANZA E INTOLLERANZA RAZZIALE</vt:lpstr>
      <vt:lpstr>RAZZISMO</vt:lpstr>
      <vt:lpstr>Art. 3 della costituzione</vt:lpstr>
      <vt:lpstr>Presentazione standard di PowerPoint</vt:lpstr>
      <vt:lpstr>REGNI ROMANO-GERMANICI</vt:lpstr>
      <vt:lpstr>Presentazione standard di PowerPoint</vt:lpstr>
      <vt:lpstr>Il regno dei visigoti</vt:lpstr>
      <vt:lpstr>Il regno dei vandali</vt:lpstr>
      <vt:lpstr>I FRANCHI</vt:lpstr>
      <vt:lpstr>RAZZISMO NEL MONDO  contemporaneo</vt:lpstr>
      <vt:lpstr>AFRICA</vt:lpstr>
      <vt:lpstr>AMERICA</vt:lpstr>
      <vt:lpstr>GERMANIA</vt:lpstr>
      <vt:lpstr>Gli ebrei: origine dell’ antisemitismo </vt:lpstr>
      <vt:lpstr>THE LORD MAYOR OF LONDON AND MULTICULTURALISM OF ENGLAND </vt:lpstr>
      <vt:lpstr>Tahar ben jelloun</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Catello</dc:creator>
  <cp:lastModifiedBy>Laura Cesarano</cp:lastModifiedBy>
  <cp:revision>1985</cp:revision>
  <dcterms:created xsi:type="dcterms:W3CDTF">2020-05-18T16:50:06Z</dcterms:created>
  <dcterms:modified xsi:type="dcterms:W3CDTF">2020-06-04T13:29:30Z</dcterms:modified>
</cp:coreProperties>
</file>