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Lato" panose="020B0604020202020204" charset="0"/>
      <p:regular r:id="rId22"/>
      <p:bold r:id="rId23"/>
      <p:italic r:id="rId24"/>
      <p:boldItalic r:id="rId25"/>
    </p:embeddedFont>
    <p:embeddedFont>
      <p:font typeface="Raleway" panose="020B0604020202020204" charset="0"/>
      <p:regular r:id="rId26"/>
      <p:bold r:id="rId27"/>
      <p:italic r:id="rId28"/>
      <p:boldItalic r:id="rId29"/>
    </p:embeddedFont>
    <p:embeddedFont>
      <p:font typeface="Roboto Mono" panose="020B0604020202020204" charset="0"/>
      <p:regular r:id="rId30"/>
      <p:bold r:id="rId31"/>
      <p:italic r:id="rId32"/>
      <p:boldItalic r:id="rId33"/>
    </p:embeddedFont>
    <p:embeddedFont>
      <p:font typeface="Spectral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6a083a93c9fb87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6a083a93c9fb87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0aeadc30ef206ba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0aeadc30ef206ba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965474a9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965474a9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b9a0b074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b9a0b074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23630543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23630543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b9a0b07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cb9a0b07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e965474a9_3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e965474a9_3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68f0da4a4727f8fb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68f0da4a4727f8fb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3d64e124b6ac87c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3d64e124b6ac87c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3d64e124b6ac87c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3d64e124b6ac87c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251bb47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251bb47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0fdfc5c605c20d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0fdfc5c605c20d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0fdfc5c605c20d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0fdfc5c605c20d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0a7b81b80a068b6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0a7b81b80a068b6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a7b81b80a068b6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0a7b81b80a068b6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0a7b81b80a068b6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0a7b81b80a068b6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translate.google.com/communit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360900" y="988867"/>
            <a:ext cx="8422200" cy="26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INTOLLERANZA        RELIGIOSA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800" b="0">
                <a:latin typeface="Spectral"/>
                <a:ea typeface="Spectral"/>
                <a:cs typeface="Spectral"/>
                <a:sym typeface="Spectral"/>
              </a:rPr>
              <a:t>              Un viaggio nel Mondo</a:t>
            </a:r>
            <a:endParaRPr sz="3800" b="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50500" y="3238450"/>
            <a:ext cx="63711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/>
              <a:t>A cura di Alfano, De Rosa, Durazzo, La Falce, Morelli</a:t>
            </a:r>
            <a:endParaRPr sz="21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/>
        </p:nvSpPr>
        <p:spPr>
          <a:xfrm>
            <a:off x="914400" y="301361"/>
            <a:ext cx="7315200" cy="853500"/>
          </a:xfrm>
          <a:prstGeom prst="rect">
            <a:avLst/>
          </a:prstGeom>
          <a:solidFill>
            <a:srgbClr val="00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400" b="1">
                <a:solidFill>
                  <a:srgbClr val="FF9900"/>
                </a:solidFill>
              </a:rPr>
              <a:t>ARTICOLO 20</a:t>
            </a:r>
            <a:endParaRPr sz="4400" b="1">
              <a:solidFill>
                <a:srgbClr val="FF9900"/>
              </a:solidFill>
            </a:endParaRPr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4163" y="1154861"/>
            <a:ext cx="5255677" cy="3683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100" y="611075"/>
            <a:ext cx="6244200" cy="392134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6754200" y="712150"/>
            <a:ext cx="21852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 b="1">
                <a:solidFill>
                  <a:srgbClr val="FF9900"/>
                </a:solidFill>
              </a:rPr>
              <a:t>Se siamo tutti uguali, tutti dovremmo poter  esprimere ciò in cui crediamo</a:t>
            </a:r>
            <a:endParaRPr sz="1900" b="1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 b="1">
                <a:solidFill>
                  <a:srgbClr val="FF9900"/>
                </a:solidFill>
              </a:rPr>
              <a:t>~°~°~°~°~°~°~°~°</a:t>
            </a:r>
            <a:endParaRPr sz="1900" b="1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 b="1">
                <a:solidFill>
                  <a:srgbClr val="FF9900"/>
                </a:solidFill>
              </a:rPr>
              <a:t>Non dovrebbero essere uguali soltanto finché se ne</a:t>
            </a:r>
            <a:br>
              <a:rPr lang="it" sz="1900" b="1">
                <a:solidFill>
                  <a:srgbClr val="FF9900"/>
                </a:solidFill>
              </a:rPr>
            </a:br>
            <a:r>
              <a:rPr lang="it" sz="1900" b="1">
                <a:solidFill>
                  <a:srgbClr val="FF9900"/>
                </a:solidFill>
              </a:rPr>
              <a:t> stanno nei loro Paesi</a:t>
            </a:r>
            <a:endParaRPr sz="1900" b="1">
              <a:solidFill>
                <a:srgbClr val="FF9900"/>
              </a:solidFill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692932" y="0"/>
            <a:ext cx="73152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b="1">
                <a:solidFill>
                  <a:srgbClr val="00FFFF"/>
                </a:solidFill>
              </a:rPr>
              <a:t>LE RELIGIONI E L'INTOLLERANZA</a:t>
            </a:r>
            <a:endParaRPr sz="2700" b="1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185136" y="358050"/>
            <a:ext cx="4045200" cy="44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solidFill>
                  <a:schemeClr val="accent2"/>
                </a:solidFill>
              </a:rPr>
              <a:t>IL MONDO E L'INTOLLERANZA RELIGIOSA</a:t>
            </a:r>
            <a:endParaRPr sz="27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>
                <a:solidFill>
                  <a:schemeClr val="dk2"/>
                </a:solidFill>
              </a:rPr>
              <a:t>Oggi il mondo è una miscela di culture, etnie e religioni differenti.</a:t>
            </a:r>
            <a:endParaRPr sz="25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dk2"/>
              </a:solidFill>
            </a:endParaRPr>
          </a:p>
        </p:txBody>
      </p:sp>
      <p:pic>
        <p:nvPicPr>
          <p:cNvPr id="155" name="Google Shape;155;p24"/>
          <p:cNvPicPr preferRelativeResize="0"/>
          <p:nvPr/>
        </p:nvPicPr>
        <p:blipFill rotWithShape="1">
          <a:blip r:embed="rId3">
            <a:alphaModFix/>
          </a:blip>
          <a:srcRect r="39660"/>
          <a:stretch/>
        </p:blipFill>
        <p:spPr>
          <a:xfrm>
            <a:off x="4488725" y="0"/>
            <a:ext cx="465527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24"/>
          <p:cNvGrpSpPr/>
          <p:nvPr/>
        </p:nvGrpSpPr>
        <p:grpSpPr>
          <a:xfrm>
            <a:off x="6781388" y="2464035"/>
            <a:ext cx="2212050" cy="2537076"/>
            <a:chOff x="6803275" y="395363"/>
            <a:chExt cx="2212050" cy="2537076"/>
          </a:xfrm>
        </p:grpSpPr>
        <p:pic>
          <p:nvPicPr>
            <p:cNvPr id="157" name="Google Shape;157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24" descr="Nota appiccicata alla diapositiva con un pezzetto di nastro adesivo"/>
            <p:cNvPicPr preferRelativeResize="0"/>
            <p:nvPr/>
          </p:nvPicPr>
          <p:blipFill rotWithShape="1">
            <a:blip r:embed="rId5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" name="Google Shape;159;p24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80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it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L'intolleranza religiosa ha sempre avuto alti e bassi, è presente fin dal passato. L'unico modo per combatterla è con rispetto</a:t>
              </a:r>
              <a:endParaRPr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 descr="Nota appiccicata alla diapositiva con un pezzetto di nastro adesivo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            Esempi</a:t>
            </a:r>
            <a:endParaRPr sz="2900"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4294967295"/>
          </p:nvPr>
        </p:nvSpPr>
        <p:spPr>
          <a:xfrm>
            <a:off x="2855550" y="1725475"/>
            <a:ext cx="3432900" cy="32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b="1">
                <a:latin typeface="Roboto Mono"/>
                <a:ea typeface="Roboto Mono"/>
                <a:cs typeface="Roboto Mono"/>
                <a:sym typeface="Roboto Mono"/>
              </a:rPr>
              <a:t> Intolleranza religiosa nel mondo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873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Char char="➔"/>
            </a:pPr>
            <a:r>
              <a:rPr lang="it" sz="2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Il Boko Haram</a:t>
            </a:r>
            <a:endParaRPr sz="25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7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Char char="➔"/>
            </a:pPr>
            <a:r>
              <a:rPr lang="it" sz="2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 Copti </a:t>
            </a:r>
            <a:endParaRPr sz="25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7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Char char="➔"/>
            </a:pPr>
            <a:r>
              <a:rPr lang="it" sz="2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 Cina e il Tibet</a:t>
            </a:r>
            <a:endParaRPr sz="25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8" name="Google Shape;16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9296" y="687400"/>
            <a:ext cx="2321277" cy="17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89988" y="2631050"/>
            <a:ext cx="2139901" cy="170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1650" y="804477"/>
            <a:ext cx="2103049" cy="3534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6" descr="Screen Shot 2015-11-19 at 11.46.25 PM.png"/>
          <p:cNvPicPr preferRelativeResize="0"/>
          <p:nvPr/>
        </p:nvPicPr>
        <p:blipFill rotWithShape="1">
          <a:blip r:embed="rId3">
            <a:alphaModFix/>
          </a:blip>
          <a:srcRect l="26143" r="26148"/>
          <a:stretch/>
        </p:blipFill>
        <p:spPr>
          <a:xfrm>
            <a:off x="-1" y="0"/>
            <a:ext cx="45672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4832750" y="347800"/>
            <a:ext cx="4033800" cy="38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chemeClr val="dk1"/>
                </a:solidFill>
              </a:rPr>
              <a:t>Tahar Ben Jelloun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2200">
                <a:solidFill>
                  <a:srgbClr val="000000"/>
                </a:solidFill>
              </a:rPr>
              <a:t>Tahar Ben Jelloun est un écrivain, poète et essayiste islamique marocain, principalement connu pour ses écrits sur l'immigration et le racisme.</a:t>
            </a:r>
            <a:endParaRPr sz="2200">
              <a:solidFill>
                <a:srgbClr val="000000"/>
              </a:solidFill>
            </a:endParaRPr>
          </a:p>
        </p:txBody>
      </p:sp>
      <p:grpSp>
        <p:nvGrpSpPr>
          <p:cNvPr id="177" name="Google Shape;177;p26"/>
          <p:cNvGrpSpPr/>
          <p:nvPr/>
        </p:nvGrpSpPr>
        <p:grpSpPr>
          <a:xfrm>
            <a:off x="264025" y="2571760"/>
            <a:ext cx="2212050" cy="2537076"/>
            <a:chOff x="6803275" y="395363"/>
            <a:chExt cx="2212050" cy="2537076"/>
          </a:xfrm>
        </p:grpSpPr>
        <p:pic>
          <p:nvPicPr>
            <p:cNvPr id="178" name="Google Shape;178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6" descr="Nota appiccicata alla diapositiva con un pezzetto di nastro adesivo"/>
            <p:cNvPicPr preferRelativeResize="0"/>
            <p:nvPr/>
          </p:nvPicPr>
          <p:blipFill rotWithShape="1">
            <a:blip r:embed="rId5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0" name="Google Shape;180;p26"/>
          <p:cNvSpPr txBox="1"/>
          <p:nvPr/>
        </p:nvSpPr>
        <p:spPr>
          <a:xfrm>
            <a:off x="264110" y="2143511"/>
            <a:ext cx="2211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Pour le message profond du livre Racisme expliqué à ma fille, il a reçu le prix Global Tolerance Award</a:t>
            </a:r>
            <a:endParaRPr/>
          </a:p>
        </p:txBody>
      </p:sp>
      <p:pic>
        <p:nvPicPr>
          <p:cNvPr id="181" name="Google Shape;18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45672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600"/>
              <a:t>Le racisme expliqué à ma fille</a:t>
            </a:r>
            <a:endParaRPr sz="4600"/>
          </a:p>
        </p:txBody>
      </p:sp>
      <p:sp>
        <p:nvSpPr>
          <p:cNvPr id="187" name="Google Shape;187;p27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7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7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Spectral"/>
                <a:ea typeface="Spectral"/>
                <a:cs typeface="Spectral"/>
                <a:sym typeface="Spectral"/>
              </a:rPr>
              <a:t>Phrases qui nous ont impressionnés</a:t>
            </a:r>
            <a:endParaRPr sz="1200"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❏"/>
            </a:pPr>
            <a:r>
              <a:rPr lang="it" sz="1200">
                <a:latin typeface="Lato"/>
                <a:ea typeface="Lato"/>
                <a:cs typeface="Lato"/>
                <a:sym typeface="Lato"/>
              </a:rPr>
              <a:t>Les nègres sont robustes, parasseux et impurs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❏"/>
            </a:pPr>
            <a:r>
              <a:rPr lang="it" sz="1200">
                <a:latin typeface="Lato"/>
                <a:ea typeface="Lato"/>
                <a:cs typeface="Lato"/>
                <a:sym typeface="Lato"/>
              </a:rPr>
              <a:t>Les Turcs sont forts et brutaux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❏"/>
            </a:pPr>
            <a:r>
              <a:rPr lang="it" sz="1200">
                <a:latin typeface="Lato"/>
                <a:ea typeface="Lato"/>
                <a:cs typeface="Lato"/>
                <a:sym typeface="Lato"/>
              </a:rPr>
              <a:t>Riz jaune 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❏"/>
            </a:pPr>
            <a:r>
              <a:rPr lang="it" sz="1200">
                <a:latin typeface="Lato"/>
                <a:ea typeface="Lato"/>
                <a:cs typeface="Lato"/>
                <a:sym typeface="Lato"/>
              </a:rPr>
              <a:t>Travaille arabe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300">
              <a:solidFill>
                <a:schemeClr val="dk2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519650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500"/>
              <a:t>Dans le livre “le racisme expliquè à ma fille” il y a </a:t>
            </a:r>
            <a:br>
              <a:rPr lang="it" sz="1500"/>
            </a:br>
            <a:r>
              <a:rPr lang="it" sz="1500"/>
              <a:t>une large explication du racisme en general et de </a:t>
            </a:r>
            <a:br>
              <a:rPr lang="it" sz="1500"/>
            </a:br>
            <a:r>
              <a:rPr lang="it" sz="1500"/>
              <a:t>toutes ses branches</a:t>
            </a:r>
            <a:r>
              <a:rPr lang="it" sz="1300"/>
              <a:t>.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600"/>
              <a:t>L'auteur dit que la chose la plus importante est le respect. Il n'est pas obligatoire d'aimer tout</a:t>
            </a:r>
            <a:br>
              <a:rPr lang="it" sz="1600"/>
            </a:br>
            <a:r>
              <a:rPr lang="it" sz="1600"/>
              <a:t>le monde, mais il faut avoir du respect</a:t>
            </a:r>
            <a:endParaRPr sz="1600" b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8"/>
          <p:cNvPicPr preferRelativeResize="0"/>
          <p:nvPr/>
        </p:nvPicPr>
        <p:blipFill rotWithShape="1">
          <a:blip r:embed="rId3">
            <a:alphaModFix/>
          </a:blip>
          <a:srcRect l="2132" t="6554" r="6751" b="14093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283100" y="486750"/>
            <a:ext cx="8774700" cy="41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Conosci una seconda lingua?</a:t>
            </a:r>
            <a:br>
              <a:rPr lang="it"/>
            </a:br>
            <a:r>
              <a:rPr lang="it"/>
              <a:t>Contribuisci a rendere Google Traduttore </a:t>
            </a:r>
            <a:br>
              <a:rPr lang="it"/>
            </a:br>
            <a:r>
              <a:rPr lang="it"/>
              <a:t>ancora migliore </a:t>
            </a:r>
            <a:br>
              <a:rPr lang="it"/>
            </a:br>
            <a:r>
              <a:rPr lang="it"/>
              <a:t>unendoti alla </a:t>
            </a:r>
            <a:br>
              <a:rPr lang="it"/>
            </a:br>
            <a:r>
              <a:rPr lang="it">
                <a:solidFill>
                  <a:schemeClr val="accent5"/>
                </a:solidFill>
                <a:uFill>
                  <a:noFill/>
                </a:uFill>
                <a:hlinkClick r:id="rId4"/>
              </a:rPr>
              <a:t>community</a:t>
            </a:r>
            <a:r>
              <a:rPr lang="it"/>
              <a:t>.</a:t>
            </a:r>
            <a:endParaRPr/>
          </a:p>
        </p:txBody>
      </p:sp>
      <p:grpSp>
        <p:nvGrpSpPr>
          <p:cNvPr id="199" name="Google Shape;199;p28"/>
          <p:cNvGrpSpPr/>
          <p:nvPr/>
        </p:nvGrpSpPr>
        <p:grpSpPr>
          <a:xfrm>
            <a:off x="2359940" y="2040788"/>
            <a:ext cx="2212050" cy="2615971"/>
            <a:chOff x="6803275" y="395363"/>
            <a:chExt cx="2212050" cy="2615971"/>
          </a:xfrm>
        </p:grpSpPr>
        <p:pic>
          <p:nvPicPr>
            <p:cNvPr id="200" name="Google Shape;200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28" descr="Nota appiccicata alla diapositiva con un pezzetto di nastro adesivo"/>
            <p:cNvPicPr preferRelativeResize="0"/>
            <p:nvPr/>
          </p:nvPicPr>
          <p:blipFill rotWithShape="1">
            <a:blip r:embed="rId6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28"/>
            <p:cNvSpPr txBox="1"/>
            <p:nvPr/>
          </p:nvSpPr>
          <p:spPr>
            <a:xfrm>
              <a:off x="7076162" y="684234"/>
              <a:ext cx="1797600" cy="23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700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Sadiq Aman Khan</a:t>
              </a:r>
              <a:endParaRPr sz="17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it" sz="1700" b="1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On May 6, he became the new Lord Mayor of London</a:t>
              </a:r>
              <a:endParaRPr sz="1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203" name="Google Shape;203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77205" y="2571738"/>
            <a:ext cx="2085975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8"/>
          <p:cNvSpPr txBox="1"/>
          <p:nvPr/>
        </p:nvSpPr>
        <p:spPr>
          <a:xfrm>
            <a:off x="0" y="193880"/>
            <a:ext cx="60561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rgbClr val="00FFFF"/>
                </a:solidFill>
              </a:rPr>
              <a:t>THE LORD MAYOR OF LONDON</a:t>
            </a:r>
            <a:endParaRPr sz="2400" b="1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IMPORTANT MOMENTS FOR THE POLITICAL LIFE OF SADIQ KHAN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3" name="Google Shape;21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0575" y="1602675"/>
            <a:ext cx="3071401" cy="300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0299" y="1602675"/>
            <a:ext cx="3071399" cy="300240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/>
          <p:nvPr/>
        </p:nvSpPr>
        <p:spPr>
          <a:xfrm flipH="1">
            <a:off x="515625" y="1602673"/>
            <a:ext cx="1705800" cy="1586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rgbClr val="00FFFF"/>
                </a:solidFill>
              </a:rPr>
              <a:t>JULY </a:t>
            </a:r>
            <a:endParaRPr sz="3000" b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rgbClr val="00FFFF"/>
                </a:solidFill>
              </a:rPr>
              <a:t>2013</a:t>
            </a:r>
            <a:endParaRPr sz="3000" b="1">
              <a:solidFill>
                <a:srgbClr val="00FFFF"/>
              </a:solidFill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515625" y="3189375"/>
            <a:ext cx="1705800" cy="1586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rgbClr val="00FFFF"/>
                </a:solidFill>
              </a:rPr>
              <a:t>SEPTEMBER</a:t>
            </a:r>
            <a:endParaRPr sz="3000" b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rgbClr val="00FFFF"/>
                </a:solidFill>
              </a:rPr>
              <a:t>2015</a:t>
            </a:r>
            <a:endParaRPr sz="3000" b="1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9143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379" y="1250421"/>
            <a:ext cx="382905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1" descr="Nota appiccicata alla diapositiva con un pezzetto di nastro adesivo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1"/>
          <p:cNvSpPr txBox="1"/>
          <p:nvPr/>
        </p:nvSpPr>
        <p:spPr>
          <a:xfrm>
            <a:off x="2855550" y="687402"/>
            <a:ext cx="3432900" cy="12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 ALL'INTOLLERANZA</a:t>
            </a:r>
            <a:endParaRPr sz="20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NO TO INTOLERANCE</a:t>
            </a:r>
            <a:endParaRPr sz="2000"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NON À L’INTOLÉRANCE</a:t>
            </a:r>
            <a:endParaRPr sz="20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0" name="Google Shape;230;p31"/>
          <p:cNvSpPr txBox="1">
            <a:spLocks noGrp="1"/>
          </p:cNvSpPr>
          <p:nvPr>
            <p:ph type="body" idx="4294967295"/>
          </p:nvPr>
        </p:nvSpPr>
        <p:spPr>
          <a:xfrm>
            <a:off x="2855550" y="1976800"/>
            <a:ext cx="3432900" cy="27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" sz="1100">
                <a:latin typeface="Raleway"/>
                <a:ea typeface="Raleway"/>
                <a:cs typeface="Raleway"/>
                <a:sym typeface="Raleway"/>
              </a:rPr>
              <a:t>                </a:t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31" name="Google Shape;23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2050" y="1976713"/>
            <a:ext cx="2139901" cy="2129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 descr="Nota appiccicata alla diapositiva con un pezzetto di nastro adesivo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2855550" y="687401"/>
            <a:ext cx="34329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Materie📚</a:t>
            </a:r>
            <a:endParaRPr sz="3000"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4294967295"/>
          </p:nvPr>
        </p:nvSpPr>
        <p:spPr>
          <a:xfrm>
            <a:off x="2855550" y="1123375"/>
            <a:ext cx="36585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➔"/>
            </a:pPr>
            <a:r>
              <a:rPr lang="it" b="1">
                <a:latin typeface="Raleway"/>
                <a:ea typeface="Raleway"/>
                <a:cs typeface="Raleway"/>
                <a:sym typeface="Raleway"/>
              </a:rPr>
              <a:t>Italiano🇮🇹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➔"/>
            </a:pPr>
            <a:r>
              <a:rPr lang="it" b="1">
                <a:latin typeface="Raleway"/>
                <a:ea typeface="Raleway"/>
                <a:cs typeface="Raleway"/>
                <a:sym typeface="Raleway"/>
              </a:rPr>
              <a:t>Storia🏰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➔"/>
            </a:pPr>
            <a:r>
              <a:rPr lang="it" b="1">
                <a:latin typeface="Raleway"/>
                <a:ea typeface="Raleway"/>
                <a:cs typeface="Raleway"/>
                <a:sym typeface="Raleway"/>
              </a:rPr>
              <a:t>Diritto👨‍✈️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➔"/>
            </a:pPr>
            <a:r>
              <a:rPr lang="it" b="1">
                <a:latin typeface="Raleway"/>
                <a:ea typeface="Raleway"/>
                <a:cs typeface="Raleway"/>
                <a:sym typeface="Raleway"/>
              </a:rPr>
              <a:t>Religione✝️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➔"/>
            </a:pPr>
            <a:r>
              <a:rPr lang="it" b="1">
                <a:latin typeface="Raleway"/>
                <a:ea typeface="Raleway"/>
                <a:cs typeface="Raleway"/>
                <a:sym typeface="Raleway"/>
              </a:rPr>
              <a:t>Geografia🌍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➔"/>
            </a:pPr>
            <a:r>
              <a:rPr lang="it" b="1">
                <a:latin typeface="Raleway"/>
                <a:ea typeface="Raleway"/>
                <a:cs typeface="Raleway"/>
                <a:sym typeface="Raleway"/>
              </a:rPr>
              <a:t>Francese🇫🇷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it" b="1">
                <a:latin typeface="Raleway"/>
                <a:ea typeface="Raleway"/>
                <a:cs typeface="Raleway"/>
                <a:sym typeface="Raleway"/>
              </a:rPr>
              <a:t>Inglese</a:t>
            </a:r>
            <a:r>
              <a:rPr lang="it" sz="1400">
                <a:latin typeface="Raleway"/>
                <a:ea typeface="Raleway"/>
                <a:cs typeface="Raleway"/>
                <a:sym typeface="Raleway"/>
              </a:rPr>
              <a:t> 🇬🇧</a:t>
            </a:r>
            <a:endParaRPr sz="1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283100" y="0"/>
            <a:ext cx="8631600" cy="51435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L'intolleranza religiosa è presente in Italia?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it"/>
            </a:br>
            <a:r>
              <a:rPr lang="it">
                <a:solidFill>
                  <a:schemeClr val="accent5"/>
                </a:solidFill>
              </a:rPr>
              <a:t>Cosa ne pensiamo 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5"/>
                </a:solidFill>
              </a:rPr>
              <a:t>noi…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grpSp>
        <p:nvGrpSpPr>
          <p:cNvPr id="87" name="Google Shape;87;p15"/>
          <p:cNvGrpSpPr/>
          <p:nvPr/>
        </p:nvGrpSpPr>
        <p:grpSpPr>
          <a:xfrm>
            <a:off x="7011874" y="1653407"/>
            <a:ext cx="1787701" cy="3218165"/>
            <a:chOff x="4593875" y="411407"/>
            <a:chExt cx="2212227" cy="2504994"/>
          </a:xfrm>
        </p:grpSpPr>
        <p:pic>
          <p:nvPicPr>
            <p:cNvPr id="88" name="Google Shape;88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93875" y="411407"/>
              <a:ext cx="2212050" cy="2504994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89" name="Google Shape;89;p15"/>
            <p:cNvSpPr txBox="1"/>
            <p:nvPr/>
          </p:nvSpPr>
          <p:spPr>
            <a:xfrm>
              <a:off x="4593902" y="834031"/>
              <a:ext cx="2212200" cy="1853100"/>
            </a:xfrm>
            <a:prstGeom prst="rect">
              <a:avLst/>
            </a:prstGeom>
            <a:solidFill>
              <a:srgbClr val="00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 b="1"/>
                <a:t>L'intolleranza è composta da due molecole: la paura e l'ignoranza.</a:t>
              </a:r>
              <a:br>
                <a:rPr lang="it" sz="1200" b="1"/>
              </a:br>
              <a:r>
                <a:rPr lang="it" sz="1200" b="1"/>
                <a:t>Per quanto riguarda la paura la si combatte soltanto se ci si fa carico della seconda perchè in certi casi essere ignoranti è una colpa.</a:t>
              </a:r>
              <a:endParaRPr sz="1200" b="1"/>
            </a:p>
          </p:txBody>
        </p:sp>
      </p:grpSp>
      <p:pic>
        <p:nvPicPr>
          <p:cNvPr id="90" name="Google Shape;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705" y="1653413"/>
            <a:ext cx="2987375" cy="183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1450" y="1702841"/>
            <a:ext cx="2026850" cy="1737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100" y="654000"/>
            <a:ext cx="6244201" cy="3835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6527300" y="712150"/>
            <a:ext cx="22572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rgbClr val="FF9900"/>
                </a:solidFill>
              </a:rPr>
              <a:t>Ieri</a:t>
            </a:r>
            <a:br>
              <a:rPr lang="it" sz="2000" b="1">
                <a:solidFill>
                  <a:srgbClr val="FF9900"/>
                </a:solidFill>
              </a:rPr>
            </a:br>
            <a:r>
              <a:rPr lang="it" sz="2000" b="1">
                <a:solidFill>
                  <a:srgbClr val="FF9900"/>
                </a:solidFill>
              </a:rPr>
              <a:t>A partire dal II secolo fino al IV circa, durante l'Impero Romano i cristiani furono soggetti a</a:t>
            </a:r>
            <a:br>
              <a:rPr lang="it" sz="2000" b="1">
                <a:solidFill>
                  <a:srgbClr val="FF9900"/>
                </a:solidFill>
              </a:rPr>
            </a:br>
            <a:r>
              <a:rPr lang="it" sz="2000" b="1">
                <a:solidFill>
                  <a:srgbClr val="FF9900"/>
                </a:solidFill>
              </a:rPr>
              <a:t>dure persecuzioni.</a:t>
            </a:r>
            <a:r>
              <a:rPr lang="it" sz="1500" b="1">
                <a:solidFill>
                  <a:srgbClr val="FF9900"/>
                </a:solidFill>
              </a:rPr>
              <a:t> </a:t>
            </a:r>
            <a:endParaRPr sz="1700" b="1">
              <a:solidFill>
                <a:srgbClr val="FF9900"/>
              </a:solidFill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2400450" y="0"/>
            <a:ext cx="4343100" cy="421800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 b="1">
                <a:solidFill>
                  <a:srgbClr val="00FFFF"/>
                </a:solidFill>
              </a:rPr>
              <a:t>IERI, I CRISTIANI</a:t>
            </a:r>
            <a:endParaRPr sz="2600" b="1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5"/>
                </a:solidFill>
              </a:rPr>
              <a:t>Solo una!</a:t>
            </a:r>
            <a:r>
              <a:rPr lang="it"/>
              <a:t> La tua.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it" sz="2400" b="0"/>
              <a:t>(Con un po’ di aiuto dal tuo smartphone)</a:t>
            </a:r>
            <a:endParaRPr sz="2400" b="0"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410" y="2640650"/>
            <a:ext cx="1971580" cy="16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936650" y="345431"/>
            <a:ext cx="7315200" cy="853500"/>
          </a:xfrm>
          <a:prstGeom prst="rect">
            <a:avLst/>
          </a:prstGeom>
          <a:solidFill>
            <a:srgbClr val="FF990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 b="1">
                <a:solidFill>
                  <a:srgbClr val="00FFFF"/>
                </a:solidFill>
                <a:latin typeface="Raleway"/>
                <a:ea typeface="Raleway"/>
                <a:cs typeface="Raleway"/>
                <a:sym typeface="Raleway"/>
              </a:rPr>
              <a:t>L'ALTRO IERI,GLI EBREI </a:t>
            </a:r>
            <a:endParaRPr sz="4800" b="1">
              <a:solidFill>
                <a:srgbClr val="00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283103" y="2571750"/>
            <a:ext cx="2644200" cy="22116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400" y="2876348"/>
            <a:ext cx="1971600" cy="160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>
                <a:solidFill>
                  <a:schemeClr val="accent2"/>
                </a:solidFill>
              </a:rPr>
              <a:t>OGGI, I MUSULMANI</a:t>
            </a:r>
            <a:endParaRPr sz="3400">
              <a:solidFill>
                <a:schemeClr val="accent2"/>
              </a:solidFill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251" y="1595775"/>
            <a:ext cx="6321599" cy="300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0" y="1595775"/>
            <a:ext cx="24003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/>
              <a:t>È pronta l’ Europa ad accogliere l'islam?</a:t>
            </a:r>
            <a:endParaRPr sz="25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/>
        </p:nvSpPr>
        <p:spPr>
          <a:xfrm>
            <a:off x="1099321" y="274675"/>
            <a:ext cx="7315200" cy="802800"/>
          </a:xfrm>
          <a:prstGeom prst="rect">
            <a:avLst/>
          </a:prstGeom>
          <a:solidFill>
            <a:srgbClr val="00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700" b="1">
                <a:solidFill>
                  <a:srgbClr val="FF9900"/>
                </a:solidFill>
              </a:rPr>
              <a:t>         ARTICOLO 3</a:t>
            </a:r>
            <a:endParaRPr sz="4700" b="1">
              <a:solidFill>
                <a:srgbClr val="FF9900"/>
              </a:solidFill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9175" y="1382275"/>
            <a:ext cx="5275484" cy="376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/>
        </p:nvSpPr>
        <p:spPr>
          <a:xfrm>
            <a:off x="914400" y="377600"/>
            <a:ext cx="7315200" cy="884400"/>
          </a:xfrm>
          <a:prstGeom prst="rect">
            <a:avLst/>
          </a:prstGeom>
          <a:solidFill>
            <a:srgbClr val="00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300" b="1">
                <a:solidFill>
                  <a:srgbClr val="FF9900"/>
                </a:solidFill>
              </a:rPr>
              <a:t>ARTICOLO 8</a:t>
            </a:r>
            <a:endParaRPr sz="4300" b="1">
              <a:solidFill>
                <a:srgbClr val="FF9900"/>
              </a:solidFill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044" y="1262000"/>
            <a:ext cx="5129930" cy="357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/>
        </p:nvSpPr>
        <p:spPr>
          <a:xfrm>
            <a:off x="914400" y="211745"/>
            <a:ext cx="7315200" cy="853500"/>
          </a:xfrm>
          <a:prstGeom prst="rect">
            <a:avLst/>
          </a:prstGeom>
          <a:solidFill>
            <a:srgbClr val="00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500" b="1">
                <a:solidFill>
                  <a:srgbClr val="FF9900"/>
                </a:solidFill>
              </a:rPr>
              <a:t>ARTICOLO 19</a:t>
            </a:r>
            <a:endParaRPr sz="4500" b="1">
              <a:solidFill>
                <a:srgbClr val="FF9900"/>
              </a:solidFill>
            </a:endParaRPr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2938" y="1065245"/>
            <a:ext cx="5198126" cy="3773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Presentazione su schermo (16:9)</PresentationFormat>
  <Paragraphs>77</Paragraphs>
  <Slides>19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Raleway</vt:lpstr>
      <vt:lpstr>Spectral</vt:lpstr>
      <vt:lpstr>Arial</vt:lpstr>
      <vt:lpstr>Roboto Mono</vt:lpstr>
      <vt:lpstr>Times New Roman</vt:lpstr>
      <vt:lpstr>Lato</vt:lpstr>
      <vt:lpstr>Swiss</vt:lpstr>
      <vt:lpstr>INTOLLERANZA        RELIGIOSA               Un viaggio nel Mondo</vt:lpstr>
      <vt:lpstr>Presentazione standard di PowerPoint</vt:lpstr>
      <vt:lpstr>L'intolleranza religiosa è presente in Italia?    Cosa ne pensiamo  noi… </vt:lpstr>
      <vt:lpstr>Presentazione standard di PowerPoint</vt:lpstr>
      <vt:lpstr>Solo una! La tua. (Con un po’ di aiuto dal tuo smartphone)</vt:lpstr>
      <vt:lpstr>OGGI, I MUSULMANI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IL MONDO E L'INTOLLERANZA RELIGIOSA  Oggi il mondo è una miscela di culture, etnie e religioni differenti.        </vt:lpstr>
      <vt:lpstr>Presentazione standard di PowerPoint</vt:lpstr>
      <vt:lpstr>Presentazione standard di PowerPoint</vt:lpstr>
      <vt:lpstr>Le racisme expliqué à ma fille</vt:lpstr>
      <vt:lpstr>Conosci una seconda lingua? Contribuisci a rendere Google Traduttore  ancora migliore  unendoti alla  community.</vt:lpstr>
      <vt:lpstr>IMPORTANT MOMENTS FOR THE POLITICAL LIFE OF SADIQ KHAN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INTOLLERANZA        RELIGIOSA               Un viaggio nel Mondo</dc:title>
  <dc:creator>Laura Cesarano</dc:creator>
  <cp:lastModifiedBy>Laura Cesarano</cp:lastModifiedBy>
  <cp:revision>1</cp:revision>
  <dcterms:modified xsi:type="dcterms:W3CDTF">2020-06-04T13:30:51Z</dcterms:modified>
</cp:coreProperties>
</file>