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114" d="100"/>
          <a:sy n="114" d="100"/>
        </p:scale>
        <p:origin x="47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it-IT"/>
              <a:t>Fare clic per modificare lo stile del titolo</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891BE851-2B8B-4721-87F6-55C8EB684CBD}" type="datetimeFigureOut">
              <a:rPr lang="it-IT" smtClean="0"/>
              <a:pPr/>
              <a:t>06/06/2019</a:t>
            </a:fld>
            <a:endParaRPr lang="it-IT"/>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it-IT"/>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9AF1BCD-D9BA-4146-ABD3-7D0FA74CA8BB}" type="slidenum">
              <a:rPr lang="it-IT" smtClean="0"/>
              <a:pPr/>
              <a:t>‹N›</a:t>
            </a:fld>
            <a:endParaRPr lang="it-IT"/>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42119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91BE851-2B8B-4721-87F6-55C8EB684CBD}" type="datetimeFigureOut">
              <a:rPr lang="it-IT" smtClean="0"/>
              <a:pPr/>
              <a:t>06/06/2019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F1BCD-D9BA-4146-ABD3-7D0FA74CA8BB}" type="slidenum">
              <a:rPr lang="it-IT" smtClean="0"/>
              <a:pPr/>
              <a:t>‹N›</a:t>
            </a:fld>
            <a:endParaRPr lang="it-IT"/>
          </a:p>
        </p:txBody>
      </p:sp>
    </p:spTree>
    <p:extLst>
      <p:ext uri="{BB962C8B-B14F-4D97-AF65-F5344CB8AC3E}">
        <p14:creationId xmlns:p14="http://schemas.microsoft.com/office/powerpoint/2010/main" val="2496714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91BE851-2B8B-4721-87F6-55C8EB684CBD}" type="datetimeFigureOut">
              <a:rPr lang="it-IT" smtClean="0"/>
              <a:pPr/>
              <a:t>06/06/2019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F1BCD-D9BA-4146-ABD3-7D0FA74CA8BB}" type="slidenum">
              <a:rPr lang="it-IT" smtClean="0"/>
              <a:pPr/>
              <a:t>‹N›</a:t>
            </a:fld>
            <a:endParaRPr lang="it-IT"/>
          </a:p>
        </p:txBody>
      </p:sp>
    </p:spTree>
    <p:extLst>
      <p:ext uri="{BB962C8B-B14F-4D97-AF65-F5344CB8AC3E}">
        <p14:creationId xmlns:p14="http://schemas.microsoft.com/office/powerpoint/2010/main" val="1726313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91BE851-2B8B-4721-87F6-55C8EB684CBD}" type="datetimeFigureOut">
              <a:rPr lang="it-IT" smtClean="0"/>
              <a:pPr/>
              <a:t>06/06/2019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F1BCD-D9BA-4146-ABD3-7D0FA74CA8BB}" type="slidenum">
              <a:rPr lang="it-IT" smtClean="0"/>
              <a:pPr/>
              <a:t>‹N›</a:t>
            </a:fld>
            <a:endParaRPr lang="it-IT"/>
          </a:p>
        </p:txBody>
      </p:sp>
    </p:spTree>
    <p:extLst>
      <p:ext uri="{BB962C8B-B14F-4D97-AF65-F5344CB8AC3E}">
        <p14:creationId xmlns:p14="http://schemas.microsoft.com/office/powerpoint/2010/main" val="1950579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it-IT"/>
              <a:t>Fare clic per modificare lo stile del titolo</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91BE851-2B8B-4721-87F6-55C8EB684CBD}" type="datetimeFigureOut">
              <a:rPr lang="it-IT" smtClean="0"/>
              <a:pPr/>
              <a:t>06/06/2019</a:t>
            </a:fld>
            <a:endParaRPr lang="it-IT"/>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it-IT"/>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9AF1BCD-D9BA-4146-ABD3-7D0FA74CA8BB}" type="slidenum">
              <a:rPr lang="it-IT" smtClean="0"/>
              <a:pPr/>
              <a:t>‹N›</a:t>
            </a:fld>
            <a:endParaRPr lang="it-IT"/>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09885915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91BE851-2B8B-4721-87F6-55C8EB684CBD}" type="datetimeFigureOut">
              <a:rPr lang="it-IT" smtClean="0"/>
              <a:pPr/>
              <a:t>06/06/2019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F1BCD-D9BA-4146-ABD3-7D0FA74CA8BB}" type="slidenum">
              <a:rPr lang="it-IT" smtClean="0"/>
              <a:pPr/>
              <a:t>‹N›</a:t>
            </a:fld>
            <a:endParaRPr lang="it-IT"/>
          </a:p>
        </p:txBody>
      </p:sp>
    </p:spTree>
    <p:extLst>
      <p:ext uri="{BB962C8B-B14F-4D97-AF65-F5344CB8AC3E}">
        <p14:creationId xmlns:p14="http://schemas.microsoft.com/office/powerpoint/2010/main" val="8475409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257300" y="2909102"/>
            <a:ext cx="4800600" cy="299639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633864" y="2909102"/>
            <a:ext cx="4800600" cy="299639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91BE851-2B8B-4721-87F6-55C8EB684CBD}" type="datetimeFigureOut">
              <a:rPr lang="it-IT" smtClean="0"/>
              <a:pPr/>
              <a:t>06/06/2019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9AF1BCD-D9BA-4146-ABD3-7D0FA74CA8BB}" type="slidenum">
              <a:rPr lang="it-IT" smtClean="0"/>
              <a:pPr/>
              <a:t>‹N›</a:t>
            </a:fld>
            <a:endParaRPr lang="it-IT"/>
          </a:p>
        </p:txBody>
      </p:sp>
    </p:spTree>
    <p:extLst>
      <p:ext uri="{BB962C8B-B14F-4D97-AF65-F5344CB8AC3E}">
        <p14:creationId xmlns:p14="http://schemas.microsoft.com/office/powerpoint/2010/main" val="23623716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891BE851-2B8B-4721-87F6-55C8EB684CBD}" type="datetimeFigureOut">
              <a:rPr lang="it-IT" smtClean="0"/>
              <a:pPr/>
              <a:t>06/06/2019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9AF1BCD-D9BA-4146-ABD3-7D0FA74CA8BB}" type="slidenum">
              <a:rPr lang="it-IT" smtClean="0"/>
              <a:pPr/>
              <a:t>‹N›</a:t>
            </a:fld>
            <a:endParaRPr lang="it-IT"/>
          </a:p>
        </p:txBody>
      </p:sp>
    </p:spTree>
    <p:extLst>
      <p:ext uri="{BB962C8B-B14F-4D97-AF65-F5344CB8AC3E}">
        <p14:creationId xmlns:p14="http://schemas.microsoft.com/office/powerpoint/2010/main" val="2255015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BE851-2B8B-4721-87F6-55C8EB684CBD}" type="datetimeFigureOut">
              <a:rPr lang="it-IT" smtClean="0"/>
              <a:pPr/>
              <a:t>06/06/2019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9AF1BCD-D9BA-4146-ABD3-7D0FA74CA8BB}" type="slidenum">
              <a:rPr lang="it-IT" smtClean="0"/>
              <a:pPr/>
              <a:t>‹N›</a:t>
            </a:fld>
            <a:endParaRPr lang="it-IT"/>
          </a:p>
        </p:txBody>
      </p:sp>
    </p:spTree>
    <p:extLst>
      <p:ext uri="{BB962C8B-B14F-4D97-AF65-F5344CB8AC3E}">
        <p14:creationId xmlns:p14="http://schemas.microsoft.com/office/powerpoint/2010/main" val="1383744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it-IT"/>
              <a:t>Fare clic per modificare lo stile del titolo</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765051" y="6375679"/>
            <a:ext cx="1233355" cy="348462"/>
          </a:xfrm>
        </p:spPr>
        <p:txBody>
          <a:bodyPr/>
          <a:lstStyle/>
          <a:p>
            <a:fld id="{891BE851-2B8B-4721-87F6-55C8EB684CBD}" type="datetimeFigureOut">
              <a:rPr lang="it-IT" smtClean="0"/>
              <a:pPr/>
              <a:t>06/06/2019</a:t>
            </a:fld>
            <a:endParaRPr lang="it-IT"/>
          </a:p>
        </p:txBody>
      </p:sp>
      <p:sp>
        <p:nvSpPr>
          <p:cNvPr id="6" name="Footer Placeholder 5"/>
          <p:cNvSpPr>
            <a:spLocks noGrp="1"/>
          </p:cNvSpPr>
          <p:nvPr>
            <p:ph type="ftr" sz="quarter" idx="11"/>
          </p:nvPr>
        </p:nvSpPr>
        <p:spPr>
          <a:xfrm>
            <a:off x="2103620" y="6375679"/>
            <a:ext cx="3482179" cy="345796"/>
          </a:xfrm>
        </p:spPr>
        <p:txBody>
          <a:bodyPr/>
          <a:lstStyle/>
          <a:p>
            <a:endParaRPr lang="it-IT"/>
          </a:p>
        </p:txBody>
      </p:sp>
      <p:sp>
        <p:nvSpPr>
          <p:cNvPr id="7" name="Slide Number Placeholder 6"/>
          <p:cNvSpPr>
            <a:spLocks noGrp="1"/>
          </p:cNvSpPr>
          <p:nvPr>
            <p:ph type="sldNum" sz="quarter" idx="12"/>
          </p:nvPr>
        </p:nvSpPr>
        <p:spPr>
          <a:xfrm>
            <a:off x="5691014" y="6375679"/>
            <a:ext cx="1232456" cy="345796"/>
          </a:xfrm>
        </p:spPr>
        <p:txBody>
          <a:bodyPr/>
          <a:lstStyle/>
          <a:p>
            <a:fld id="{39AF1BCD-D9BA-4146-ABD3-7D0FA74CA8BB}" type="slidenum">
              <a:rPr lang="it-IT" smtClean="0"/>
              <a:pPr/>
              <a:t>‹N›</a:t>
            </a:fld>
            <a:endParaRPr lang="it-IT"/>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5141650"/>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it-IT"/>
              <a:t>Fare clic per modificare lo stile del titolo</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765950" y="6375679"/>
            <a:ext cx="1232456" cy="348462"/>
          </a:xfrm>
        </p:spPr>
        <p:txBody>
          <a:bodyPr/>
          <a:lstStyle/>
          <a:p>
            <a:fld id="{891BE851-2B8B-4721-87F6-55C8EB684CBD}" type="datetimeFigureOut">
              <a:rPr lang="it-IT" smtClean="0"/>
              <a:pPr/>
              <a:t>06/06/2019</a:t>
            </a:fld>
            <a:endParaRPr lang="it-IT"/>
          </a:p>
        </p:txBody>
      </p:sp>
      <p:sp>
        <p:nvSpPr>
          <p:cNvPr id="6" name="Footer Placeholder 5"/>
          <p:cNvSpPr>
            <a:spLocks noGrp="1"/>
          </p:cNvSpPr>
          <p:nvPr>
            <p:ph type="ftr" sz="quarter" idx="11"/>
          </p:nvPr>
        </p:nvSpPr>
        <p:spPr>
          <a:xfrm>
            <a:off x="2103621" y="6375679"/>
            <a:ext cx="3482178" cy="345796"/>
          </a:xfrm>
        </p:spPr>
        <p:txBody>
          <a:bodyPr/>
          <a:lstStyle/>
          <a:p>
            <a:endParaRPr lang="it-IT"/>
          </a:p>
        </p:txBody>
      </p:sp>
      <p:sp>
        <p:nvSpPr>
          <p:cNvPr id="7" name="Slide Number Placeholder 6"/>
          <p:cNvSpPr>
            <a:spLocks noGrp="1"/>
          </p:cNvSpPr>
          <p:nvPr>
            <p:ph type="sldNum" sz="quarter" idx="12"/>
          </p:nvPr>
        </p:nvSpPr>
        <p:spPr>
          <a:xfrm>
            <a:off x="5687568" y="6375679"/>
            <a:ext cx="1234440" cy="345796"/>
          </a:xfrm>
        </p:spPr>
        <p:txBody>
          <a:bodyPr/>
          <a:lstStyle/>
          <a:p>
            <a:fld id="{39AF1BCD-D9BA-4146-ABD3-7D0FA74CA8BB}" type="slidenum">
              <a:rPr lang="it-IT" smtClean="0"/>
              <a:pPr/>
              <a:t>‹N›</a:t>
            </a:fld>
            <a:endParaRPr lang="it-IT"/>
          </a:p>
        </p:txBody>
      </p:sp>
    </p:spTree>
    <p:extLst>
      <p:ext uri="{BB962C8B-B14F-4D97-AF65-F5344CB8AC3E}">
        <p14:creationId xmlns:p14="http://schemas.microsoft.com/office/powerpoint/2010/main" val="1658702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91BE851-2B8B-4721-87F6-55C8EB684CBD}" type="datetimeFigureOut">
              <a:rPr lang="it-IT" smtClean="0"/>
              <a:pPr/>
              <a:t>06/06/2019</a:t>
            </a:fld>
            <a:endParaRPr lang="it-IT"/>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it-IT"/>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9AF1BCD-D9BA-4146-ABD3-7D0FA74CA8BB}" type="slidenum">
              <a:rPr lang="it-IT" smtClean="0"/>
              <a:pPr/>
              <a:t>‹N›</a:t>
            </a:fld>
            <a:endParaRPr lang="it-IT"/>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9296399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sz="5400" dirty="0">
                <a:solidFill>
                  <a:srgbClr val="FF0000"/>
                </a:solidFill>
                <a:latin typeface="Algerian" panose="04020705040A02060702" pitchFamily="82" charset="0"/>
              </a:rPr>
              <a:t>In visita a Matera</a:t>
            </a:r>
          </a:p>
        </p:txBody>
      </p:sp>
      <p:pic>
        <p:nvPicPr>
          <p:cNvPr id="6" name="Segnaposto contenuto 5"/>
          <p:cNvPicPr>
            <a:picLocks noGrp="1" noChangeAspect="1"/>
          </p:cNvPicPr>
          <p:nvPr>
            <p:ph idx="1"/>
          </p:nvPr>
        </p:nvPicPr>
        <p:blipFill>
          <a:blip r:embed="rId2" cstate="print"/>
          <a:stretch>
            <a:fillRect/>
          </a:stretch>
        </p:blipFill>
        <p:spPr>
          <a:xfrm>
            <a:off x="1551844" y="1556951"/>
            <a:ext cx="9528564" cy="4764282"/>
          </a:xfrm>
          <a:prstGeom prst="rect">
            <a:avLst/>
          </a:prstGeom>
        </p:spPr>
      </p:pic>
    </p:spTree>
    <p:extLst>
      <p:ext uri="{BB962C8B-B14F-4D97-AF65-F5344CB8AC3E}">
        <p14:creationId xmlns:p14="http://schemas.microsoft.com/office/powerpoint/2010/main" val="3482219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58138" y="171450"/>
            <a:ext cx="8187071" cy="757237"/>
          </a:xfrm>
        </p:spPr>
        <p:txBody>
          <a:bodyPr>
            <a:normAutofit/>
          </a:bodyPr>
          <a:lstStyle/>
          <a:p>
            <a:r>
              <a:rPr lang="it-IT" sz="4000" dirty="0">
                <a:solidFill>
                  <a:srgbClr val="FFFF00"/>
                </a:solidFill>
              </a:rPr>
              <a:t>Una città per il cinema</a:t>
            </a:r>
          </a:p>
        </p:txBody>
      </p:sp>
      <p:sp>
        <p:nvSpPr>
          <p:cNvPr id="3" name="Segnaposto testo 2"/>
          <p:cNvSpPr>
            <a:spLocks noGrp="1"/>
          </p:cNvSpPr>
          <p:nvPr>
            <p:ph type="body" idx="1"/>
          </p:nvPr>
        </p:nvSpPr>
        <p:spPr>
          <a:xfrm>
            <a:off x="3042904" y="928687"/>
            <a:ext cx="8215645" cy="5082216"/>
          </a:xfrm>
        </p:spPr>
        <p:txBody>
          <a:bodyPr>
            <a:normAutofit/>
          </a:bodyPr>
          <a:lstStyle/>
          <a:p>
            <a:r>
              <a:rPr lang="it-IT" sz="3200" b="0" cap="none" dirty="0">
                <a:solidFill>
                  <a:schemeClr val="tx1"/>
                </a:solidFill>
                <a:latin typeface="Times New Roman" panose="02020603050405020304" pitchFamily="18" charset="0"/>
                <a:cs typeface="Times New Roman" panose="02020603050405020304" pitchFamily="18" charset="0"/>
              </a:rPr>
              <a:t>Abbiamo potuto ammirare i luoghi in cui i famosi registi, hanno girato film che hanno reso Matera una citta molto famosa. Questi sono ad esempio La Passione di Cristo, scritto e diretto da Mel Gibson</a:t>
            </a:r>
          </a:p>
        </p:txBody>
      </p:sp>
    </p:spTree>
    <p:extLst>
      <p:ext uri="{BB962C8B-B14F-4D97-AF65-F5344CB8AC3E}">
        <p14:creationId xmlns:p14="http://schemas.microsoft.com/office/powerpoint/2010/main" val="1082504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85729" y="457201"/>
            <a:ext cx="8187071" cy="700087"/>
          </a:xfrm>
        </p:spPr>
        <p:txBody>
          <a:bodyPr>
            <a:normAutofit/>
          </a:bodyPr>
          <a:lstStyle/>
          <a:p>
            <a:r>
              <a:rPr lang="it-IT" sz="4000" dirty="0">
                <a:solidFill>
                  <a:srgbClr val="FFFF00"/>
                </a:solidFill>
              </a:rPr>
              <a:t>Servizio autobus</a:t>
            </a:r>
          </a:p>
        </p:txBody>
      </p:sp>
      <p:sp>
        <p:nvSpPr>
          <p:cNvPr id="3" name="Segnaposto testo 2"/>
          <p:cNvSpPr>
            <a:spLocks noGrp="1"/>
          </p:cNvSpPr>
          <p:nvPr>
            <p:ph type="body" idx="1"/>
          </p:nvPr>
        </p:nvSpPr>
        <p:spPr>
          <a:xfrm>
            <a:off x="3057525" y="1157288"/>
            <a:ext cx="7786688" cy="4825041"/>
          </a:xfrm>
        </p:spPr>
        <p:txBody>
          <a:bodyPr>
            <a:normAutofit/>
          </a:bodyPr>
          <a:lstStyle/>
          <a:p>
            <a:r>
              <a:rPr lang="it-IT" sz="2800" b="0" cap="none" dirty="0">
                <a:solidFill>
                  <a:schemeClr val="tx1"/>
                </a:solidFill>
                <a:latin typeface="Times New Roman" panose="02020603050405020304" pitchFamily="18" charset="0"/>
                <a:cs typeface="Times New Roman" panose="02020603050405020304" pitchFamily="18" charset="0"/>
              </a:rPr>
              <a:t>Per quanto riguarda il servizio autobus abbiamo usufruito di due pullman, questi erano ognuno di loro per 3 classi. Erano molto comodi ed ergonomici, il costo complessivo è stato intorno ai </a:t>
            </a:r>
            <a:r>
              <a:rPr lang="it-IT" sz="2800" b="0" dirty="0">
                <a:solidFill>
                  <a:schemeClr val="tx1"/>
                </a:solidFill>
                <a:latin typeface="Times New Roman" panose="02020603050405020304" pitchFamily="18" charset="0"/>
                <a:cs typeface="Times New Roman" panose="02020603050405020304" pitchFamily="18" charset="0"/>
              </a:rPr>
              <a:t>€20. l’</a:t>
            </a:r>
            <a:r>
              <a:rPr lang="it-IT" sz="2800" b="0" cap="none" dirty="0">
                <a:solidFill>
                  <a:schemeClr val="tx1"/>
                </a:solidFill>
                <a:latin typeface="Times New Roman" panose="02020603050405020304" pitchFamily="18" charset="0"/>
                <a:cs typeface="Times New Roman" panose="02020603050405020304" pitchFamily="18" charset="0"/>
              </a:rPr>
              <a:t>unica pecca è stata che per salire nel pullman abbiamo dovuto posare gli zaini nella stiva</a:t>
            </a:r>
          </a:p>
        </p:txBody>
      </p:sp>
    </p:spTree>
    <p:extLst>
      <p:ext uri="{BB962C8B-B14F-4D97-AF65-F5344CB8AC3E}">
        <p14:creationId xmlns:p14="http://schemas.microsoft.com/office/powerpoint/2010/main" val="2411276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2658138" y="273789"/>
            <a:ext cx="8187071" cy="1169250"/>
          </a:xfrm>
        </p:spPr>
        <p:txBody>
          <a:bodyPr>
            <a:noAutofit/>
          </a:bodyPr>
          <a:lstStyle/>
          <a:p>
            <a:r>
              <a:rPr lang="it-IT" sz="4000" dirty="0">
                <a:solidFill>
                  <a:srgbClr val="FFFF00"/>
                </a:solidFill>
                <a:cs typeface="Calibri" panose="020F0502020204030204" pitchFamily="34" charset="0"/>
              </a:rPr>
              <a:t>Punti di raccolta ed orari del servizio</a:t>
            </a:r>
          </a:p>
        </p:txBody>
      </p:sp>
      <p:sp>
        <p:nvSpPr>
          <p:cNvPr id="9" name="Segnaposto testo 8"/>
          <p:cNvSpPr>
            <a:spLocks noGrp="1"/>
          </p:cNvSpPr>
          <p:nvPr>
            <p:ph type="body" idx="1"/>
          </p:nvPr>
        </p:nvSpPr>
        <p:spPr>
          <a:xfrm>
            <a:off x="2914317" y="1443039"/>
            <a:ext cx="7930892" cy="4667877"/>
          </a:xfrm>
        </p:spPr>
        <p:txBody>
          <a:bodyPr>
            <a:normAutofit/>
          </a:bodyPr>
          <a:lstStyle/>
          <a:p>
            <a:r>
              <a:rPr lang="it-IT" sz="2800" b="0" cap="none">
                <a:solidFill>
                  <a:schemeClr val="tx1"/>
                </a:solidFill>
                <a:latin typeface="Times New Roman" panose="02020603050405020304" pitchFamily="18" charset="0"/>
                <a:cs typeface="Times New Roman" panose="02020603050405020304" pitchFamily="18" charset="0"/>
              </a:rPr>
              <a:t>Come concordato </a:t>
            </a:r>
            <a:r>
              <a:rPr lang="it-IT" sz="2800" b="0" cap="none" dirty="0">
                <a:solidFill>
                  <a:schemeClr val="tx1"/>
                </a:solidFill>
                <a:latin typeface="Times New Roman" panose="02020603050405020304" pitchFamily="18" charset="0"/>
                <a:cs typeface="Times New Roman" panose="02020603050405020304" pitchFamily="18" charset="0"/>
              </a:rPr>
              <a:t>con i professori che ci hanno accompagnato alla nostra visita guidata, il punto di raccolta iniziale di tutti noi ragazzi era situato presso la Villa Stabia alle ore 6:30. La partenza è avvenuta per le 7:00 a causa di piccoli imprevisti, mentre l’arrivo per le 10:30. Ci siamo raccolti presso la piazza dove ci siamo in seguito divisi in due gruppi per visitare Matera.</a:t>
            </a:r>
          </a:p>
        </p:txBody>
      </p:sp>
    </p:spTree>
    <p:extLst>
      <p:ext uri="{BB962C8B-B14F-4D97-AF65-F5344CB8AC3E}">
        <p14:creationId xmlns:p14="http://schemas.microsoft.com/office/powerpoint/2010/main" val="425237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58138" y="388089"/>
            <a:ext cx="8187071" cy="1269262"/>
          </a:xfrm>
        </p:spPr>
        <p:txBody>
          <a:bodyPr>
            <a:normAutofit/>
          </a:bodyPr>
          <a:lstStyle/>
          <a:p>
            <a:r>
              <a:rPr lang="it-IT" sz="4000" dirty="0">
                <a:solidFill>
                  <a:srgbClr val="FFFF00"/>
                </a:solidFill>
                <a:cs typeface="Calibri" panose="020F0502020204030204" pitchFamily="34" charset="0"/>
              </a:rPr>
              <a:t>Il percorso: tempi e soste</a:t>
            </a:r>
          </a:p>
        </p:txBody>
      </p:sp>
      <p:sp>
        <p:nvSpPr>
          <p:cNvPr id="3" name="Segnaposto testo 2"/>
          <p:cNvSpPr>
            <a:spLocks noGrp="1"/>
          </p:cNvSpPr>
          <p:nvPr>
            <p:ph type="body" idx="1"/>
          </p:nvPr>
        </p:nvSpPr>
        <p:spPr>
          <a:xfrm>
            <a:off x="2928605" y="1657351"/>
            <a:ext cx="7017488" cy="4453565"/>
          </a:xfrm>
        </p:spPr>
        <p:txBody>
          <a:bodyPr>
            <a:noAutofit/>
          </a:bodyPr>
          <a:lstStyle/>
          <a:p>
            <a:r>
              <a:rPr lang="it-IT" sz="2800" b="0" cap="none" dirty="0">
                <a:solidFill>
                  <a:schemeClr val="tx1"/>
                </a:solidFill>
              </a:rPr>
              <a:t>Durante la visita guidata a Matera, i professori ci hanno dato del tempo libero per visitare la citta e scattare eventuali foto. Arrivati a Matera alle 10:30 abbiamo visitato la città per conto nostro, in seguito abbiamo raggiunto la guida. Una volta finita la visita guidata abbiamo avuto del tempo per pranzare </a:t>
            </a:r>
          </a:p>
        </p:txBody>
      </p:sp>
    </p:spTree>
    <p:extLst>
      <p:ext uri="{BB962C8B-B14F-4D97-AF65-F5344CB8AC3E}">
        <p14:creationId xmlns:p14="http://schemas.microsoft.com/office/powerpoint/2010/main" val="1668631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58138" y="228600"/>
            <a:ext cx="8187071" cy="800102"/>
          </a:xfrm>
        </p:spPr>
        <p:txBody>
          <a:bodyPr>
            <a:normAutofit/>
          </a:bodyPr>
          <a:lstStyle/>
          <a:p>
            <a:r>
              <a:rPr lang="it-IT" sz="4000" dirty="0">
                <a:solidFill>
                  <a:srgbClr val="FFFF00"/>
                </a:solidFill>
              </a:rPr>
              <a:t>Servizio guida a </a:t>
            </a:r>
            <a:r>
              <a:rPr lang="it-IT" sz="4000" dirty="0" err="1">
                <a:solidFill>
                  <a:srgbClr val="FFFF00"/>
                </a:solidFill>
              </a:rPr>
              <a:t>matera</a:t>
            </a:r>
            <a:endParaRPr lang="it-IT" sz="4000" dirty="0">
              <a:solidFill>
                <a:srgbClr val="FFFF00"/>
              </a:solidFill>
            </a:endParaRPr>
          </a:p>
        </p:txBody>
      </p:sp>
      <p:sp>
        <p:nvSpPr>
          <p:cNvPr id="3" name="Segnaposto testo 2"/>
          <p:cNvSpPr>
            <a:spLocks noGrp="1"/>
          </p:cNvSpPr>
          <p:nvPr>
            <p:ph type="body" idx="1"/>
          </p:nvPr>
        </p:nvSpPr>
        <p:spPr>
          <a:xfrm>
            <a:off x="2971467" y="1028702"/>
            <a:ext cx="7017488" cy="4782178"/>
          </a:xfrm>
        </p:spPr>
        <p:txBody>
          <a:bodyPr>
            <a:normAutofit/>
          </a:bodyPr>
          <a:lstStyle/>
          <a:p>
            <a:r>
              <a:rPr lang="it-IT" sz="2800" b="0" cap="none" dirty="0">
                <a:solidFill>
                  <a:schemeClr val="tx1"/>
                </a:solidFill>
                <a:latin typeface="Times New Roman" panose="02020603050405020304" pitchFamily="18" charset="0"/>
                <a:cs typeface="Times New Roman" panose="02020603050405020304" pitchFamily="18" charset="0"/>
              </a:rPr>
              <a:t>Per quanto riguarda il servizio della guida avuto a Matera, abbiamo usufruito di due guide divise per due gruppi. La fortuna è stata che avanzavano soldi dal prezzo totale della gita, di cui abbiamo usufruito per pagarle. Le guide ci hanno mostrato i Sassi, Le Chiese e l’arte Lucana.</a:t>
            </a:r>
          </a:p>
        </p:txBody>
      </p:sp>
    </p:spTree>
    <p:extLst>
      <p:ext uri="{BB962C8B-B14F-4D97-AF65-F5344CB8AC3E}">
        <p14:creationId xmlns:p14="http://schemas.microsoft.com/office/powerpoint/2010/main" val="2795260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egnaposto immagine 8"/>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6012" t="460" r="3590" b="-460"/>
          <a:stretch/>
        </p:blipFill>
        <p:spPr>
          <a:xfrm>
            <a:off x="526353" y="355998"/>
            <a:ext cx="6658337" cy="6207918"/>
          </a:xfrm>
        </p:spPr>
      </p:pic>
      <p:sp>
        <p:nvSpPr>
          <p:cNvPr id="2" name="Titolo 1"/>
          <p:cNvSpPr>
            <a:spLocks noGrp="1"/>
          </p:cNvSpPr>
          <p:nvPr>
            <p:ph type="title"/>
          </p:nvPr>
        </p:nvSpPr>
        <p:spPr>
          <a:xfrm>
            <a:off x="7933069" y="-171450"/>
            <a:ext cx="3668381" cy="1185864"/>
          </a:xfrm>
        </p:spPr>
        <p:txBody>
          <a:bodyPr>
            <a:noAutofit/>
          </a:bodyPr>
          <a:lstStyle/>
          <a:p>
            <a:r>
              <a:rPr lang="it-IT" sz="3200" dirty="0"/>
              <a:t>Il panorama della città</a:t>
            </a:r>
          </a:p>
        </p:txBody>
      </p:sp>
      <p:sp>
        <p:nvSpPr>
          <p:cNvPr id="7" name="Segnaposto testo 6"/>
          <p:cNvSpPr>
            <a:spLocks noGrp="1"/>
          </p:cNvSpPr>
          <p:nvPr>
            <p:ph type="body" sz="half" idx="2"/>
          </p:nvPr>
        </p:nvSpPr>
        <p:spPr>
          <a:xfrm>
            <a:off x="8043863" y="1014414"/>
            <a:ext cx="3557587" cy="4891086"/>
          </a:xfrm>
        </p:spPr>
        <p:txBody>
          <a:bodyPr>
            <a:normAutofit fontScale="92500"/>
          </a:bodyPr>
          <a:lstStyle/>
          <a:p>
            <a:pPr>
              <a:spcBef>
                <a:spcPts val="0"/>
              </a:spcBef>
            </a:pPr>
            <a:r>
              <a:rPr lang="it-IT" sz="2400" dirty="0">
                <a:latin typeface="Times New Roman" panose="02020603050405020304" pitchFamily="18" charset="0"/>
                <a:cs typeface="Times New Roman" panose="02020603050405020304" pitchFamily="18" charset="0"/>
              </a:rPr>
              <a:t>Per quanto riguarda il panorama in maniera generale, abbiamo il parco delle Murgia Materana che si trova al di fuori della città, dove è possibile ammirare un panorama mozzafiato.</a:t>
            </a:r>
          </a:p>
          <a:p>
            <a:pPr>
              <a:spcBef>
                <a:spcPts val="0"/>
              </a:spcBef>
            </a:pPr>
            <a:r>
              <a:rPr lang="it-IT" sz="2400" dirty="0">
                <a:latin typeface="Times New Roman" panose="02020603050405020304" pitchFamily="18" charset="0"/>
                <a:cs typeface="Times New Roman" panose="02020603050405020304" pitchFamily="18" charset="0"/>
              </a:rPr>
              <a:t>Invece dalla parte del nostro percorso il panorama si affacciava sui sassi. </a:t>
            </a:r>
          </a:p>
          <a:p>
            <a:pPr>
              <a:spcBef>
                <a:spcPts val="0"/>
              </a:spcBef>
            </a:pPr>
            <a:endParaRPr lang="it-IT" sz="2000" dirty="0"/>
          </a:p>
          <a:p>
            <a:endParaRPr lang="it-IT" sz="2000" dirty="0"/>
          </a:p>
        </p:txBody>
      </p:sp>
    </p:spTree>
    <p:extLst>
      <p:ext uri="{BB962C8B-B14F-4D97-AF65-F5344CB8AC3E}">
        <p14:creationId xmlns:p14="http://schemas.microsoft.com/office/powerpoint/2010/main" val="1750919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4386" r="14386"/>
          <a:stretch>
            <a:fillRect/>
          </a:stretch>
        </p:blipFill>
        <p:spPr>
          <a:xfrm>
            <a:off x="440628" y="218906"/>
            <a:ext cx="6860286" cy="6396206"/>
          </a:xfrm>
        </p:spPr>
      </p:pic>
      <p:sp>
        <p:nvSpPr>
          <p:cNvPr id="3" name="Titolo 2"/>
          <p:cNvSpPr>
            <a:spLocks noGrp="1"/>
          </p:cNvSpPr>
          <p:nvPr>
            <p:ph type="title"/>
          </p:nvPr>
        </p:nvSpPr>
        <p:spPr>
          <a:xfrm>
            <a:off x="7780671" y="-114300"/>
            <a:ext cx="4549442" cy="1257300"/>
          </a:xfrm>
        </p:spPr>
        <p:txBody>
          <a:bodyPr>
            <a:noAutofit/>
          </a:bodyPr>
          <a:lstStyle/>
          <a:p>
            <a:r>
              <a:rPr lang="it-IT" sz="3200" dirty="0"/>
              <a:t>Una vita nella casa-grotta</a:t>
            </a:r>
          </a:p>
        </p:txBody>
      </p:sp>
      <p:sp>
        <p:nvSpPr>
          <p:cNvPr id="4" name="Segnaposto testo 3"/>
          <p:cNvSpPr>
            <a:spLocks noGrp="1"/>
          </p:cNvSpPr>
          <p:nvPr>
            <p:ph type="body" sz="half" idx="2"/>
          </p:nvPr>
        </p:nvSpPr>
        <p:spPr>
          <a:xfrm>
            <a:off x="7915275" y="1143000"/>
            <a:ext cx="3571875" cy="4762500"/>
          </a:xfrm>
        </p:spPr>
        <p:txBody>
          <a:bodyPr>
            <a:noAutofit/>
          </a:bodyPr>
          <a:lstStyle/>
          <a:p>
            <a:r>
              <a:rPr lang="it-IT" sz="2400" dirty="0">
                <a:latin typeface="Times New Roman" panose="02020603050405020304" pitchFamily="18" charset="0"/>
                <a:cs typeface="Times New Roman" panose="02020603050405020304" pitchFamily="18" charset="0"/>
              </a:rPr>
              <a:t>Durante la visita guidata a Matera abbiamo visto la Casa-grotta, che veniva usata come dimora dalla famiglia materana oltre che come stalla e ricovero per animali di ogni tipo: muli, cavalli, galline, conigli, capre e altri animali da cortile che condividevano gli spazi domestici con anziani, adulti e bambini</a:t>
            </a:r>
          </a:p>
        </p:txBody>
      </p:sp>
    </p:spTree>
    <p:extLst>
      <p:ext uri="{BB962C8B-B14F-4D97-AF65-F5344CB8AC3E}">
        <p14:creationId xmlns:p14="http://schemas.microsoft.com/office/powerpoint/2010/main" val="3147213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8920" t="-6971" r="8398" b="-8579"/>
          <a:stretch/>
        </p:blipFill>
        <p:spPr>
          <a:xfrm>
            <a:off x="469203" y="210210"/>
            <a:ext cx="6731698" cy="6276316"/>
          </a:xfrm>
        </p:spPr>
      </p:pic>
      <p:sp>
        <p:nvSpPr>
          <p:cNvPr id="3" name="Titolo 2"/>
          <p:cNvSpPr>
            <a:spLocks noGrp="1"/>
          </p:cNvSpPr>
          <p:nvPr>
            <p:ph type="title"/>
          </p:nvPr>
        </p:nvSpPr>
        <p:spPr>
          <a:xfrm>
            <a:off x="7777662" y="-214313"/>
            <a:ext cx="3692192" cy="1410982"/>
          </a:xfrm>
        </p:spPr>
        <p:txBody>
          <a:bodyPr>
            <a:normAutofit/>
          </a:bodyPr>
          <a:lstStyle/>
          <a:p>
            <a:r>
              <a:rPr lang="it-IT" sz="3200" dirty="0"/>
              <a:t>Le chiese rupestri</a:t>
            </a:r>
          </a:p>
        </p:txBody>
      </p:sp>
      <p:sp>
        <p:nvSpPr>
          <p:cNvPr id="4" name="Segnaposto testo 3"/>
          <p:cNvSpPr>
            <a:spLocks noGrp="1"/>
          </p:cNvSpPr>
          <p:nvPr>
            <p:ph type="body" sz="half" idx="2"/>
          </p:nvPr>
        </p:nvSpPr>
        <p:spPr>
          <a:xfrm>
            <a:off x="7937833" y="1081727"/>
            <a:ext cx="3371850" cy="4694543"/>
          </a:xfrm>
        </p:spPr>
        <p:txBody>
          <a:bodyPr>
            <a:noAutofit/>
          </a:bodyPr>
          <a:lstStyle/>
          <a:p>
            <a:r>
              <a:rPr lang="it-IT" sz="1800" dirty="0">
                <a:latin typeface="Times New Roman" panose="02020603050405020304" pitchFamily="18" charset="0"/>
                <a:cs typeface="Times New Roman" panose="02020603050405020304" pitchFamily="18" charset="0"/>
              </a:rPr>
              <a:t>Le chiese rupestri del territorio di Matera, fondate principalmente nell'Alto Medioevo, sono edifici scavati nella roccia. Inizialmente nate come strutture religiose, nel corso del tempo hanno subito diverse trasformazioni d'uso, diventando abitazioni o ricoveri per animali. Sono un'importante testimonianza della presenza di comunità di monaci benedettini, longobardi e bizantini. Le chiese rupestri contengono spesso affreschi ed elementi scultorei, che, oltre alla funzione decorativa, inducevano alla contemplazione e alla preghiera.</a:t>
            </a:r>
          </a:p>
        </p:txBody>
      </p:sp>
    </p:spTree>
    <p:extLst>
      <p:ext uri="{BB962C8B-B14F-4D97-AF65-F5344CB8AC3E}">
        <p14:creationId xmlns:p14="http://schemas.microsoft.com/office/powerpoint/2010/main" val="95107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9783" r="9783"/>
          <a:stretch>
            <a:fillRect/>
          </a:stretch>
        </p:blipFill>
        <p:spPr>
          <a:xfrm>
            <a:off x="540640" y="285751"/>
            <a:ext cx="6635350" cy="6186486"/>
          </a:xfrm>
        </p:spPr>
      </p:pic>
      <p:sp>
        <p:nvSpPr>
          <p:cNvPr id="3" name="Titolo 2"/>
          <p:cNvSpPr>
            <a:spLocks noGrp="1"/>
          </p:cNvSpPr>
          <p:nvPr>
            <p:ph type="title"/>
          </p:nvPr>
        </p:nvSpPr>
        <p:spPr>
          <a:xfrm>
            <a:off x="7794958" y="-157162"/>
            <a:ext cx="3854117" cy="1353832"/>
          </a:xfrm>
        </p:spPr>
        <p:txBody>
          <a:bodyPr>
            <a:noAutofit/>
          </a:bodyPr>
          <a:lstStyle/>
          <a:p>
            <a:r>
              <a:rPr lang="it-IT" sz="3200" dirty="0"/>
              <a:t>Artigianato lucano</a:t>
            </a:r>
          </a:p>
        </p:txBody>
      </p:sp>
      <p:sp>
        <p:nvSpPr>
          <p:cNvPr id="4" name="Segnaposto testo 3"/>
          <p:cNvSpPr>
            <a:spLocks noGrp="1"/>
          </p:cNvSpPr>
          <p:nvPr>
            <p:ph type="body" sz="half" idx="2"/>
          </p:nvPr>
        </p:nvSpPr>
        <p:spPr>
          <a:xfrm>
            <a:off x="8028947" y="1071563"/>
            <a:ext cx="3776037" cy="4911876"/>
          </a:xfrm>
        </p:spPr>
        <p:txBody>
          <a:bodyPr>
            <a:noAutofit/>
          </a:bodyPr>
          <a:lstStyle/>
          <a:p>
            <a:r>
              <a:rPr lang="it-IT" sz="1800" dirty="0">
                <a:latin typeface="Times New Roman" panose="02020603050405020304" pitchFamily="18" charset="0"/>
                <a:cs typeface="Times New Roman" panose="02020603050405020304" pitchFamily="18" charset="0"/>
              </a:rPr>
              <a:t>La tradizione artigianale lucana annovera una notevole ricchezza, specie dal punto di vista delle decorazioni. Un classico esempio sono gli oggetti in legno, che i pastori intagliavano producendo piccole statuine di briganti o figure grottesche.</a:t>
            </a:r>
            <a:br>
              <a:rPr lang="it-IT" sz="1800" dirty="0">
                <a:latin typeface="Times New Roman" panose="02020603050405020304" pitchFamily="18" charset="0"/>
                <a:cs typeface="Times New Roman" panose="02020603050405020304" pitchFamily="18" charset="0"/>
              </a:rPr>
            </a:br>
            <a:r>
              <a:rPr lang="it-IT" sz="1800" dirty="0">
                <a:latin typeface="Times New Roman" panose="02020603050405020304" pitchFamily="18" charset="0"/>
                <a:cs typeface="Times New Roman" panose="02020603050405020304" pitchFamily="18" charset="0"/>
              </a:rPr>
              <a:t>Successivamente l'intaglio passò a produrre oggetti per le donne e le necessità domestiche: stampi per dolci e per il burro, marchi per il pane, manici per posate. Successivamente gli artigiani lucani del passato hanno cominciato ad intagliare anche sculture in legno che sono ancora presenti in alcune chiese della zona.</a:t>
            </a:r>
          </a:p>
        </p:txBody>
      </p:sp>
    </p:spTree>
    <p:extLst>
      <p:ext uri="{BB962C8B-B14F-4D97-AF65-F5344CB8AC3E}">
        <p14:creationId xmlns:p14="http://schemas.microsoft.com/office/powerpoint/2010/main" val="2846094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58138" y="314324"/>
            <a:ext cx="8187071" cy="757239"/>
          </a:xfrm>
        </p:spPr>
        <p:txBody>
          <a:bodyPr>
            <a:normAutofit/>
          </a:bodyPr>
          <a:lstStyle/>
          <a:p>
            <a:r>
              <a:rPr lang="it-IT" sz="4000" dirty="0">
                <a:solidFill>
                  <a:srgbClr val="FFFF00"/>
                </a:solidFill>
              </a:rPr>
              <a:t>Il tempo mio a </a:t>
            </a:r>
            <a:r>
              <a:rPr lang="it-IT" sz="4000" dirty="0" err="1">
                <a:solidFill>
                  <a:srgbClr val="FFFF00"/>
                </a:solidFill>
              </a:rPr>
              <a:t>matera</a:t>
            </a:r>
            <a:endParaRPr lang="it-IT" sz="4000" dirty="0">
              <a:solidFill>
                <a:srgbClr val="FFFF00"/>
              </a:solidFill>
            </a:endParaRPr>
          </a:p>
        </p:txBody>
      </p:sp>
      <p:sp>
        <p:nvSpPr>
          <p:cNvPr id="3" name="Segnaposto testo 2"/>
          <p:cNvSpPr>
            <a:spLocks noGrp="1"/>
          </p:cNvSpPr>
          <p:nvPr>
            <p:ph type="body" idx="1"/>
          </p:nvPr>
        </p:nvSpPr>
        <p:spPr>
          <a:xfrm>
            <a:off x="2957180" y="1110292"/>
            <a:ext cx="8144207" cy="4853616"/>
          </a:xfrm>
        </p:spPr>
        <p:txBody>
          <a:bodyPr>
            <a:noAutofit/>
          </a:bodyPr>
          <a:lstStyle/>
          <a:p>
            <a:pPr>
              <a:spcBef>
                <a:spcPts val="0"/>
              </a:spcBef>
            </a:pPr>
            <a:r>
              <a:rPr lang="it-IT" sz="2400" b="0" cap="none" dirty="0">
                <a:solidFill>
                  <a:schemeClr val="tx1"/>
                </a:solidFill>
                <a:latin typeface="Times New Roman" panose="02020603050405020304" pitchFamily="18" charset="0"/>
                <a:cs typeface="Times New Roman" panose="02020603050405020304" pitchFamily="18" charset="0"/>
              </a:rPr>
              <a:t>Dopo aver finito la visita guidata i professori ci hanno lasciato del tempo libero per visitare la città da soli.</a:t>
            </a:r>
          </a:p>
          <a:p>
            <a:pPr>
              <a:spcBef>
                <a:spcPts val="0"/>
              </a:spcBef>
            </a:pPr>
            <a:r>
              <a:rPr lang="it-IT" sz="2400" b="0" cap="none" dirty="0">
                <a:solidFill>
                  <a:schemeClr val="tx1"/>
                </a:solidFill>
                <a:latin typeface="Times New Roman" panose="02020603050405020304" pitchFamily="18" charset="0"/>
                <a:cs typeface="Times New Roman" panose="02020603050405020304" pitchFamily="18" charset="0"/>
              </a:rPr>
              <a:t>Le classi si sono divise per gruppi e ci siamo inizialmente recati ad un parco per riposarci un po’, stanchi della giornata. In seguito abbiamo girato per la città in cerca di negozi interessanti, alcuni ragazzi hanno anche acquistato pane tipico di </a:t>
            </a:r>
            <a:r>
              <a:rPr lang="it-IT" sz="2400" b="0" cap="none" dirty="0" err="1">
                <a:solidFill>
                  <a:schemeClr val="tx1"/>
                </a:solidFill>
                <a:latin typeface="Times New Roman" panose="02020603050405020304" pitchFamily="18" charset="0"/>
                <a:cs typeface="Times New Roman" panose="02020603050405020304" pitchFamily="18" charset="0"/>
              </a:rPr>
              <a:t>matera</a:t>
            </a:r>
            <a:r>
              <a:rPr lang="it-IT" sz="2400" b="0" cap="none" dirty="0">
                <a:solidFill>
                  <a:schemeClr val="tx1"/>
                </a:solidFill>
                <a:latin typeface="Times New Roman" panose="02020603050405020304" pitchFamily="18" charset="0"/>
                <a:cs typeface="Times New Roman" panose="02020603050405020304" pitchFamily="18" charset="0"/>
              </a:rPr>
              <a:t>. Una volta fattosi orario di tornare, ci siamo incontrati nella piazza con i professori e ci siamo recati ai pullman </a:t>
            </a:r>
          </a:p>
        </p:txBody>
      </p:sp>
    </p:spTree>
    <p:extLst>
      <p:ext uri="{BB962C8B-B14F-4D97-AF65-F5344CB8AC3E}">
        <p14:creationId xmlns:p14="http://schemas.microsoft.com/office/powerpoint/2010/main" val="287179478"/>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112</TotalTime>
  <Words>514</Words>
  <Application>Microsoft Office PowerPoint</Application>
  <PresentationFormat>Widescreen</PresentationFormat>
  <Paragraphs>23</Paragraphs>
  <Slides>11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11</vt:i4>
      </vt:variant>
    </vt:vector>
  </HeadingPairs>
  <TitlesOfParts>
    <vt:vector size="17" baseType="lpstr">
      <vt:lpstr>Algerian</vt:lpstr>
      <vt:lpstr>Arial</vt:lpstr>
      <vt:lpstr>Gill Sans MT</vt:lpstr>
      <vt:lpstr>Impact</vt:lpstr>
      <vt:lpstr>Times New Roman</vt:lpstr>
      <vt:lpstr>Badge</vt:lpstr>
      <vt:lpstr>In visita a Matera</vt:lpstr>
      <vt:lpstr>Punti di raccolta ed orari del servizio</vt:lpstr>
      <vt:lpstr>Il percorso: tempi e soste</vt:lpstr>
      <vt:lpstr>Servizio guida a matera</vt:lpstr>
      <vt:lpstr>Il panorama della città</vt:lpstr>
      <vt:lpstr>Una vita nella casa-grotta</vt:lpstr>
      <vt:lpstr>Le chiese rupestri</vt:lpstr>
      <vt:lpstr>Artigianato lucano</vt:lpstr>
      <vt:lpstr>Il tempo mio a matera</vt:lpstr>
      <vt:lpstr>Una città per il cinema</vt:lpstr>
      <vt:lpstr>Servizio autobus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visita a Matera</dc:title>
  <dc:creator>pippo di maio</dc:creator>
  <cp:lastModifiedBy>Laura Cesarano</cp:lastModifiedBy>
  <cp:revision>14</cp:revision>
  <dcterms:created xsi:type="dcterms:W3CDTF">2019-05-20T20:31:29Z</dcterms:created>
  <dcterms:modified xsi:type="dcterms:W3CDTF">2019-06-06T14:53:46Z</dcterms:modified>
</cp:coreProperties>
</file>